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2596" r:id="rId2"/>
    <p:sldId id="2540" r:id="rId3"/>
    <p:sldId id="2597" r:id="rId4"/>
    <p:sldId id="2598" r:id="rId5"/>
    <p:sldId id="2672" r:id="rId6"/>
    <p:sldId id="2671" r:id="rId7"/>
    <p:sldId id="2599" r:id="rId8"/>
    <p:sldId id="2600" r:id="rId9"/>
    <p:sldId id="2643" r:id="rId10"/>
    <p:sldId id="2601" r:id="rId11"/>
    <p:sldId id="2602" r:id="rId12"/>
    <p:sldId id="2644" r:id="rId13"/>
    <p:sldId id="2603" r:id="rId14"/>
    <p:sldId id="2645" r:id="rId15"/>
    <p:sldId id="2604" r:id="rId16"/>
    <p:sldId id="2646" r:id="rId17"/>
    <p:sldId id="2673" r:id="rId18"/>
    <p:sldId id="2605" r:id="rId19"/>
    <p:sldId id="2647" r:id="rId20"/>
    <p:sldId id="2606" r:id="rId21"/>
    <p:sldId id="2607" r:id="rId22"/>
    <p:sldId id="2674" r:id="rId23"/>
    <p:sldId id="2608" r:id="rId24"/>
    <p:sldId id="2648" r:id="rId25"/>
    <p:sldId id="2609" r:id="rId26"/>
    <p:sldId id="2675" r:id="rId27"/>
    <p:sldId id="2649" r:id="rId28"/>
    <p:sldId id="2610" r:id="rId29"/>
    <p:sldId id="2611" r:id="rId30"/>
    <p:sldId id="2676" r:id="rId31"/>
    <p:sldId id="2613" r:id="rId32"/>
    <p:sldId id="2677" r:id="rId33"/>
    <p:sldId id="2678" r:id="rId34"/>
    <p:sldId id="2614" r:id="rId35"/>
    <p:sldId id="2615" r:id="rId36"/>
    <p:sldId id="2616" r:id="rId37"/>
    <p:sldId id="2650" r:id="rId38"/>
    <p:sldId id="2617" r:id="rId39"/>
    <p:sldId id="2618" r:id="rId40"/>
    <p:sldId id="2679" r:id="rId41"/>
    <p:sldId id="2651" r:id="rId42"/>
    <p:sldId id="2680" r:id="rId43"/>
    <p:sldId id="2619" r:id="rId44"/>
    <p:sldId id="2620" r:id="rId45"/>
    <p:sldId id="2652" r:id="rId46"/>
    <p:sldId id="2653" r:id="rId47"/>
    <p:sldId id="2654" r:id="rId48"/>
    <p:sldId id="2621" r:id="rId49"/>
    <p:sldId id="2655" r:id="rId50"/>
    <p:sldId id="2656" r:id="rId51"/>
    <p:sldId id="2681" r:id="rId52"/>
    <p:sldId id="2622" r:id="rId53"/>
    <p:sldId id="2623" r:id="rId54"/>
    <p:sldId id="2682" r:id="rId55"/>
    <p:sldId id="2657" r:id="rId56"/>
    <p:sldId id="2624" r:id="rId57"/>
    <p:sldId id="2658" r:id="rId58"/>
    <p:sldId id="2625" r:id="rId59"/>
    <p:sldId id="2683" r:id="rId60"/>
    <p:sldId id="2684" r:id="rId61"/>
    <p:sldId id="2626" r:id="rId62"/>
    <p:sldId id="2659" r:id="rId63"/>
    <p:sldId id="2627" r:id="rId64"/>
    <p:sldId id="2660" r:id="rId65"/>
    <p:sldId id="2628" r:id="rId66"/>
    <p:sldId id="2629" r:id="rId67"/>
    <p:sldId id="2661" r:id="rId68"/>
    <p:sldId id="2630" r:id="rId69"/>
    <p:sldId id="2685" r:id="rId70"/>
    <p:sldId id="2631" r:id="rId71"/>
    <p:sldId id="2632" r:id="rId72"/>
    <p:sldId id="2686" r:id="rId73"/>
    <p:sldId id="2662" r:id="rId74"/>
    <p:sldId id="2687" r:id="rId75"/>
    <p:sldId id="2633" r:id="rId76"/>
    <p:sldId id="2688" r:id="rId77"/>
    <p:sldId id="2664" r:id="rId78"/>
    <p:sldId id="2634" r:id="rId79"/>
    <p:sldId id="2689" r:id="rId80"/>
    <p:sldId id="2635" r:id="rId81"/>
    <p:sldId id="2636" r:id="rId82"/>
    <p:sldId id="2690" r:id="rId83"/>
    <p:sldId id="2665" r:id="rId84"/>
    <p:sldId id="2637" r:id="rId85"/>
    <p:sldId id="2667" r:id="rId86"/>
    <p:sldId id="2666" r:id="rId87"/>
    <p:sldId id="2638" r:id="rId88"/>
    <p:sldId id="2691" r:id="rId89"/>
    <p:sldId id="2668" r:id="rId90"/>
    <p:sldId id="2639" r:id="rId91"/>
    <p:sldId id="2692" r:id="rId92"/>
    <p:sldId id="2669" r:id="rId93"/>
    <p:sldId id="2640" r:id="rId94"/>
    <p:sldId id="2693" r:id="rId95"/>
    <p:sldId id="2670" r:id="rId96"/>
    <p:sldId id="2694" r:id="rId97"/>
    <p:sldId id="2641" r:id="rId98"/>
    <p:sldId id="2695" r:id="rId99"/>
    <p:sldId id="2642" r:id="rId100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5280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110" y="30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8A88DA-2AEC-4487-8DF6-42BBF8E39FC6}" type="datetime1">
              <a:rPr lang="es-MX" smtClean="0"/>
              <a:t>27/05/2025</a:t>
            </a:fld>
            <a:endParaRPr lang="es-MX" dirty="0"/>
          </a:p>
        </p:txBody>
      </p:sp>
      <p:sp>
        <p:nvSpPr>
          <p:cNvPr id="4" name="Marcador de posición pie de página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892C53-1689-48A9-8B1A-17EEC10F6B92}" type="datetime1">
              <a:rPr lang="es-MX" noProof="0" smtClean="0"/>
              <a:t>27/05/2025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876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663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292334" y="4641947"/>
            <a:ext cx="0" cy="261520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sor de diapositivas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Rectángulo 1" title="Decorativo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9" name="Marcador de posición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 de diapositiv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Rectángulo 1" title="Decorativo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12" name="Marcador de posición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13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es-MX" noProof="0" dirty="0"/>
              <a:t>Orden del día</a:t>
            </a:r>
          </a:p>
        </p:txBody>
      </p:sp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2" name="Marcador de posición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3" name="Marcador de posición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4" name="Marcador de posición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5" name="Marcador de posición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6" name="Marcador de posición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42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081475" y="3609846"/>
            <a:ext cx="0" cy="2509697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2" name="Marcador de posición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3" name="Marcador de posición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4" name="Marcador de posición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5" name="Marcador de posición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6" name="Marcador de posición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2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es-MX" noProof="0" dirty="0"/>
              <a:t>Orden del día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2" name="Marcador de posición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3" name="Marcador de posición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4" name="Marcador de posición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5" name="Marcador de posición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6" name="Marcador de posición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2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es-MX" noProof="0" dirty="0"/>
              <a:t>Orden del día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" name="Rectángulo 2" title="Decorativo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Marcador de posición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3" name="Marcador de posición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4" name="Marcador de posición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5" name="Marcador de posición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6" name="Marcador de posición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7" name="Marcador de posición de texto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8" name="Marcador de posición de texto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2</a:t>
            </a:r>
          </a:p>
        </p:txBody>
      </p:sp>
      <p:sp>
        <p:nvSpPr>
          <p:cNvPr id="39" name="Marcador de posición de texto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3</a:t>
            </a:r>
          </a:p>
        </p:txBody>
      </p:sp>
      <p:sp>
        <p:nvSpPr>
          <p:cNvPr id="40" name="Marcador de posición de texto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4</a:t>
            </a:r>
          </a:p>
        </p:txBody>
      </p:sp>
      <p:sp>
        <p:nvSpPr>
          <p:cNvPr id="41" name="Marcador de posición de texto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5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es-MX" noProof="0" dirty="0"/>
              <a:t>Orden del día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9" name="Marcador de posición de imagen 5" title="Decorativo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es-MX" noProof="0" dirty="0"/>
              <a:t>Haz clic para agregar un título aquí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1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3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es-MX" noProof="0" dirty="0"/>
              <a:t>Haz clic para agregar un título aquí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Rectángulo 10" title="Decorativo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2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GRACIAS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WWW.NOMBRESITIO.COM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 title="Decorativo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es-MX" noProof="0" dirty="0"/>
              <a:t>Haz clic para agregar un título aquí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 title="Decorativo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MX" noProof="0" dirty="0"/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es-MX" noProof="0" dirty="0"/>
              <a:t>Haz clic para agregar un título aquí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MX" noProof="0" dirty="0"/>
          </a:p>
        </p:txBody>
      </p:sp>
      <p:sp>
        <p:nvSpPr>
          <p:cNvPr id="12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MX" noProof="0" dirty="0"/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es-MX" noProof="0" dirty="0"/>
              <a:t>Haz clic para agregar un título aquí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MX" noProof="0" dirty="0"/>
          </a:p>
        </p:txBody>
      </p:sp>
      <p:sp>
        <p:nvSpPr>
          <p:cNvPr id="12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MX" noProof="0" dirty="0"/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es-MX" noProof="0" dirty="0"/>
              <a:t>Haz clic para agregar un título aquí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6" name="Marcador de posición de texto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10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" name="Marcador de posición de texto 6" title="Decorativo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es-MX" noProof="0" dirty="0"/>
              <a:t>Haz clic para </a:t>
            </a:r>
            <a:br>
              <a:rPr lang="es-MX" noProof="0" dirty="0"/>
            </a:br>
            <a:r>
              <a:rPr lang="es-MX" noProof="0" dirty="0"/>
              <a:t>Agregar título</a:t>
            </a:r>
          </a:p>
        </p:txBody>
      </p:sp>
      <p:sp>
        <p:nvSpPr>
          <p:cNvPr id="9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texto 6" title="Decorativo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es-mx"/>
              <a:t>Haga clic para agregar un título</a:t>
            </a:r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6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es-MX" noProof="0" dirty="0"/>
              <a:t>Haga clic para agregar un título</a:t>
            </a:r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s-MX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</a:t>
            </a:r>
            <a:br>
              <a:rPr lang="es-MX" noProof="0" dirty="0"/>
            </a:br>
            <a:r>
              <a:rPr lang="es-MX" noProof="0" dirty="0"/>
              <a:t>Agregar título</a:t>
            </a:r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modificar </a:t>
            </a:r>
            <a:br>
              <a:rPr lang="es-MX" noProof="0" dirty="0"/>
            </a:br>
            <a:r>
              <a:rPr lang="es-MX" noProof="0" dirty="0"/>
              <a:t>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 title="Decorativo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10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11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" name="Marcador de posición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" name="Marcador de posición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eño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seño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eño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" name="Rectángulo 4" title="Decorativo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" name="Rectángulo 4" title="Decorativo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GRACIAS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WWW.NOMBRESITIO.COM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2" name="Rectángulo 1" title="Decorativo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s-MX" noProof="0" dirty="0"/>
            </a:p>
          </p:txBody>
        </p:sp>
        <p:sp>
          <p:nvSpPr>
            <p:cNvPr id="6" name="MARCADOR DE POSICIÓN DE IMAGEN" title="Decorativo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es-MX" noProof="0" dirty="0"/>
            </a:p>
          </p:txBody>
        </p:sp>
      </p:grp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Encabezado de sección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s-MX" noProof="0" dirty="0"/>
            </a:p>
          </p:txBody>
        </p:sp>
        <p:sp>
          <p:nvSpPr>
            <p:cNvPr id="6" name="MARCADOR DE POSICIÓN DE IMAGEN" title="Decorativo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es-MX" noProof="0" dirty="0"/>
            </a:p>
          </p:txBody>
        </p:sp>
      </p:grp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2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Encabezado de sección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s-MX" noProof="0" dirty="0"/>
            </a:p>
          </p:txBody>
        </p:sp>
        <p:sp>
          <p:nvSpPr>
            <p:cNvPr id="6" name="MARCADOR DE POSICIÓN DE IMAGEN" title="Decorativo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es-MX" noProof="0" dirty="0"/>
            </a:p>
          </p:txBody>
        </p:sp>
      </p:grp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3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Encabezado de sección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 title="Decorativo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Encabezado de sección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 title="Decorativo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Encabezado de sección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 title="Decorativo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Encabezado de sección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title="Decorativo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s-MX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5" title="Decorativo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1" name="Marcador de posición de imagen 5" title="Decorativo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2" name="Marcador de posición de imagen 5" title="Decorativo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5" title="Decorativo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Haz clic para agregar el título de la diapositiva aquí</a:t>
            </a:r>
          </a:p>
        </p:txBody>
      </p:sp>
      <p:sp>
        <p:nvSpPr>
          <p:cNvPr id="25" name="Marcador de posición de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26" name="Marcador de posición de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es-MX" noProof="0" dirty="0"/>
              <a:t>Haz clic para agregar el título de la diapositiva aquí</a:t>
            </a:r>
          </a:p>
        </p:txBody>
      </p:sp>
      <p:sp>
        <p:nvSpPr>
          <p:cNvPr id="20" name="Marcador de posición de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24" name="Marcador de posición de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9" name="Marcador de posición de imagen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title="Decorativo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s-MX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es-MX" noProof="0" dirty="0"/>
              <a:t>Haz clic para agregar el título de la diapositiva aquí</a:t>
            </a:r>
          </a:p>
        </p:txBody>
      </p:sp>
      <p:sp>
        <p:nvSpPr>
          <p:cNvPr id="6" name="Marcador de posición de imagen 5" title="Decorativo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Marcador de posición de imagen 5" title="Decorativo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3" name="Marcador de posición de imagen 5" title="Decorativo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4" name="Marcador de posición de imagen 5" title="Decorativo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7" name="Rectángulo 6" title="Decorativo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es-MX" noProof="0" dirty="0"/>
              <a:t>Haz clic para agregar el título de la diapositiva aquí</a:t>
            </a:r>
          </a:p>
        </p:txBody>
      </p:sp>
      <p:sp>
        <p:nvSpPr>
          <p:cNvPr id="15" name="Marcador de posición de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4" name="Marcador de posición de imagen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posición de imagen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title="Decorativo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s-MX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es-MX" noProof="0" dirty="0"/>
              <a:t>Haz clic para agregar el título de la diapositiva aquí</a:t>
            </a:r>
          </a:p>
        </p:txBody>
      </p:sp>
      <p:sp>
        <p:nvSpPr>
          <p:cNvPr id="17" name="Marcador de posición de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6" name="Marcador de posición de imagen 5" title="Decorativo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Marcador de posición de imagen 5" title="Decorativo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3" name="Marcador de posición de imagen 5" title="Decorativo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4" name="Marcador de posición de imagen 5" title="Decorativo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 title="Decorativo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" name="Marcador de posición de imagen 4" title="Decorativo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" name="Marcador de posición de imagen 4" title="Decorativo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11" name="Marcador de posición de texto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17" name="Marcador de posición de texto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19" name="Marcador de posición de texto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texto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21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 title="Decorativo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1" name="Rectángulo 20" title="Decorativo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8" name="Rectángulo 27" title="Decorativo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0" name="Marcador de posición de imagen 4" title="Decorativo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2" name="Marcador de posición de imagen 4" title="Decorativo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3" name="Marcador de posición de imagen 4" title="Decorativo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Rectángulo 25" title="Decorativo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11" name="Marcador de posición de texto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13" name="Marcador de posición de texto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texto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15" name="Marcador de posición de texto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texto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31" name="Marcador de posición de imagen 4" title="Decorativo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3" name="Marcador de posición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  <p:sp>
        <p:nvSpPr>
          <p:cNvPr id="7" name="Forma 62" title="Decorativo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3" name="Marcador de posición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3" name="Marcador de posición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  <p:sp>
        <p:nvSpPr>
          <p:cNvPr id="4" name="Marcador de posición de imagen 3" title="Decorativo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 con imag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7" name="Rectángulo 6" title="Decorativo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es-MX" noProof="0" dirty="0"/>
              <a:t>HAZ CLIC PARA EDITAR EL ESTILO DEL TÍTULO DEL PATRÓN</a:t>
            </a:r>
          </a:p>
        </p:txBody>
      </p:sp>
      <p:sp>
        <p:nvSpPr>
          <p:cNvPr id="11" name="Marcador de texto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4" name="Marcador de posición de tabla 3" title="Decorativo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tabla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" name="Marcador de posición de imagen 6" title="Decorativo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" name="Marcador de posición de imagen 6" title="Decorativo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" name="Marcador de posición de imagen 6" title="Decorativo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0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6" title="Decorativo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" name="Marcador de posición de imagen 6" title="Decorativo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0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4" title="Decorativo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" name="Marcador de posición de imagen 4" title="Decorativo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" name="Marcador de posición de imagen 4" title="Decorativo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Rectángulo 1" title="Decorativo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 title="Decorativo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0" name="Rectángulo 9" title="Decorativo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 title="Decorativo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 con imag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7" name="Rectángulo 6" title="Decorativo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 de diapositiva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9" name="Marcador de posición de texto 12" title="Decorativo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sor de diapositivas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9" name="Marcador de posición de texto 12" title="Decorativo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Relationship Id="rId4" Type="http://schemas.microsoft.com/office/2007/relationships/hdphoto" Target="../media/hdphoto8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Relationship Id="rId4" Type="http://schemas.microsoft.com/office/2007/relationships/hdphoto" Target="../media/hdphoto9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37721"/>
            <a:ext cx="9575801" cy="891250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rtl="0"/>
            <a:r>
              <a:rPr lang="es-MX" dirty="0"/>
              <a:t>Contabilidad para no contadores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125744"/>
            <a:ext cx="9575800" cy="3385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s-MX" dirty="0"/>
              <a:t>MODULO3</a:t>
            </a:r>
          </a:p>
        </p:txBody>
      </p:sp>
      <p:pic>
        <p:nvPicPr>
          <p:cNvPr id="4" name="Marcador de posición de imagen 35">
            <a:extLst>
              <a:ext uri="{FF2B5EF4-FFF2-40B4-BE49-F238E27FC236}">
                <a16:creationId xmlns:a16="http://schemas.microsoft.com/office/drawing/2014/main" id="{D70F4642-1C10-F823-DF15-741A146EE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085" y="555187"/>
            <a:ext cx="9425829" cy="36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731C5-7255-F1F5-06E0-4E71036E8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2CAAD4AC-BD35-5767-1362-6F94C910407E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>
                <a:solidFill>
                  <a:schemeClr val="accent1"/>
                </a:solidFill>
              </a:rPr>
              <a:t>1.- Mecánica contable y registro de operaciones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589F97-4A8E-573B-13B5-D129CC41E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6" y="1000432"/>
            <a:ext cx="11464413" cy="55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7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4E6F3-CEC3-91C4-7F1A-279E46D11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08DED79-86AC-7C27-4902-942D1DD12A84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Movimientos y naturaleza de las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7255B6-A2ED-2A3C-1436-B5919A6A9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1022554"/>
            <a:ext cx="11050542" cy="55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00D3-1541-DC50-8114-C614FD6DF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52E899AD-05D6-EA6E-A238-F51DE335AB38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Movimientos y naturaleza de las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76577F-5975-4ED7-C9EA-3F32A07BE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6" y="1108157"/>
            <a:ext cx="10745700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8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FC2EF-DEE7-C670-7E76-7AE2674C8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DEE5A4B-F1AD-34C2-15D9-BBBE10461894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Movimientos y naturaleza de las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650AC7-A35D-CAC7-4344-B4FC14E08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7" y="970611"/>
            <a:ext cx="11145805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B5B88-AA82-4E79-4627-170C357EE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38C3B1AE-A3E4-F325-C445-AFB3621534E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Movimientos y naturaleza de las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E376B5-D8D2-23A8-237D-89D84455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1" y="1099812"/>
            <a:ext cx="11345858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7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5D8EB-0E66-FDDF-E52B-C56D3C38D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F9CAFE7-F3DD-A438-C1F5-D928429EB8A8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Movimientos y naturaleza de las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7F3AD6-72BA-4B79-06A3-554F21D0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57" y="1022555"/>
            <a:ext cx="11274397" cy="51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6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C2C61-8D47-41AB-5868-E329E2976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12294B83-36C0-4A5B-E6A8-0617330669E1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Movimientos y naturaleza de las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4E4EB0-74BE-9560-E59A-F68313103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34" y="1623323"/>
            <a:ext cx="10317015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9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20F34-9B0A-D4D0-0D22-FA26676D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A1698C5E-7198-89BF-A899-C4C1253A483F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Movimientos y naturaleza de las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A13109-B884-0BE3-88FD-DF14A731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8" y="1409418"/>
            <a:ext cx="10240804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2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6CB2F-5A75-552C-9ADC-C581D61E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A047420D-FDD5-EF7A-7B7D-FE96B5186983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Movimientos y naturaleza de las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C93992-9E4A-A7EA-94DD-30BC2DF7E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6" y="1056348"/>
            <a:ext cx="11050741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48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9D95C-BB9B-FC7F-3BA2-7F6D5476A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4FEE74F-9749-C7F6-7DE9-FF1A6B5E0EDA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Movimientos y naturaleza de las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89B168-737F-A08C-1B8F-09200CE0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7" y="1056348"/>
            <a:ext cx="11333391" cy="43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16" y="409750"/>
            <a:ext cx="9733219" cy="612805"/>
          </a:xfrm>
        </p:spPr>
        <p:txBody>
          <a:bodyPr rtlCol="0"/>
          <a:lstStyle/>
          <a:p>
            <a:pPr rtl="0"/>
            <a:r>
              <a:rPr lang="es-ES" sz="4000" dirty="0">
                <a:solidFill>
                  <a:schemeClr val="accent1"/>
                </a:solidFill>
              </a:rPr>
              <a:t>1.- Mecánica contable y registro de operaciones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CDB7801-3000-EE49-D01A-70A4F21D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558" y="1652284"/>
            <a:ext cx="10320884" cy="24668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0569772-5CFB-9175-8C89-BCC0DD758FA2}"/>
              </a:ext>
            </a:extLst>
          </p:cNvPr>
          <p:cNvSpPr txBox="1"/>
          <p:nvPr/>
        </p:nvSpPr>
        <p:spPr>
          <a:xfrm>
            <a:off x="3441291" y="4748818"/>
            <a:ext cx="8060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/>
              <a:t>Activos = Pasivos + capital</a:t>
            </a:r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CDAD-D498-4E26-B111-6258A72C5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21BB1780-19DF-72F2-D586-1F607CB79C4E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Movimientos y naturaleza de las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37F610-FCAB-B26E-E20B-18D29AAACC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657" y="1817941"/>
            <a:ext cx="10853669" cy="36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34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D73F7-38A3-427C-F87F-883CFD10B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8976D420-E9A6-8BE4-1ED4-EF8D16A08DCE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D915F9-D743-D209-7701-F824E9B40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40" y="1427812"/>
            <a:ext cx="10355120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8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66EAD-7D9D-286A-47F7-BA65F6AE2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F0585A2F-05A3-190A-783D-8704F0CE3C7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9AA068-74E3-0B0E-ADCD-8C2832E6F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2" y="1022555"/>
            <a:ext cx="10317015" cy="562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24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10D70-C1DF-A3E4-5341-AB8EDD157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56369A0-7484-0BFA-80E4-E0811E35B13F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5FB2FA-85C9-E20A-3508-0C3694A46C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935" y="1101213"/>
            <a:ext cx="11069142" cy="38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59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17CE8-12DB-8E20-AE67-8E608EAAC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090C79D8-FAC3-1B7D-F316-A9668D9B39CD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45E216-B39C-7207-94EB-B9EF32C801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316" y="1101213"/>
            <a:ext cx="10901278" cy="49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2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3CA66-30A4-C7E0-34E3-E77EEAD83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FB6AD081-A413-8708-8F5E-11EA9B9B3C39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764E6B-1381-75E3-B478-C341E0E6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7" y="1554888"/>
            <a:ext cx="10364646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58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AD612-B063-19D7-497E-D0F5ADF09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168D37BA-B30F-9B9C-7C1C-51860D3771BD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079306-C3C4-B728-B402-DF9EB823C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5" y="1170663"/>
            <a:ext cx="10278909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75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BDFAD-C96C-2BF1-343B-C1E656469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93C182C1-8D57-387B-EA91-BCCCCE310217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6FE89F-4683-F17C-A5B4-BD8E70EA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290" y="914400"/>
            <a:ext cx="11334963" cy="568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0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6A1BA-51E9-C66F-93C5-231536CBA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B3599C27-4B96-6A3D-B719-B724CED1DBE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19C1E5-24D7-2C33-8C62-16692C8BE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316" y="1022846"/>
            <a:ext cx="10971368" cy="48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25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EC09B-8A29-9762-3478-8C2E1F4EE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B020E566-135E-3EC1-475F-8089CC8F8D88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32C3D9-FD52-1379-015E-EAFB32B29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11" y="568494"/>
            <a:ext cx="3267531" cy="2953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1D8D8A-A1E2-396C-BA44-B07FBE9AD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66" y="1354661"/>
            <a:ext cx="10336067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3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902F8A3D-481D-1DE7-5607-622BB241CD0A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>
                <a:solidFill>
                  <a:schemeClr val="accent1"/>
                </a:solidFill>
              </a:rPr>
              <a:t>1.- Mecánica contable y registro de operaciones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56525D-5B04-84E3-95A1-FD20C106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8" y="1121571"/>
            <a:ext cx="11297265" cy="50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06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2F5BB-C3A0-7506-3726-C266D2F33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774912A3-4A0E-183E-A875-8349891B07AF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DA6258-276C-0558-A2AC-308496B8E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11" y="568494"/>
            <a:ext cx="3267531" cy="2953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0F30CDE-3EF1-8B89-51C8-F19B2BCF1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177" y="1022554"/>
            <a:ext cx="10250330" cy="25721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ABAA4CD-EBFA-AA04-53CF-3BF24AF2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177" y="3898006"/>
            <a:ext cx="10183646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88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AC056-4A22-302C-CB73-8F1137904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A4368051-2FFE-AED8-D1AE-2CD94ADE6BCC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2411FF-7B96-7400-460F-1094A9408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760" y="605969"/>
            <a:ext cx="3119924" cy="2203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AC7238-DAC5-8677-F04D-DEC5FE8C2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95" y="1409460"/>
            <a:ext cx="10288436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98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6A9DA-66AF-3B6D-2A5F-A0BD73FAB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685A3E7-AF11-9424-4F41-4123391D790C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38EBB3-90FE-1831-722D-917A160A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760" y="605969"/>
            <a:ext cx="3119924" cy="2203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D8433B-9A5C-AC5F-5CF6-4AA7576F2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82" y="1423707"/>
            <a:ext cx="10288436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0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C0947-FAD4-C451-41B9-81F433BD4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43643D2B-A00C-B2F2-389A-B90B39FF4E8F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Catálogo de cuentas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CFDF27-0E85-73ED-BE47-DD467755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760" y="605969"/>
            <a:ext cx="3119924" cy="2203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543CD32-85B3-FF80-AA6E-2BC8EBE1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45" y="1488118"/>
            <a:ext cx="10259857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7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E947D-057E-0C25-BD2F-1216B065A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316787B9-A049-5312-13E2-41120F89D246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Teoría de la Partida Doble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38DC8D-364E-15E3-EE79-3DAB63A9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4" y="1022555"/>
            <a:ext cx="11356258" cy="22355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6D1528-38F6-8574-9C97-8907ACBA75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1565" y="3258123"/>
            <a:ext cx="6817696" cy="31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3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C2CBE-7F35-4165-FF83-CAA28FDDE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55BCDFC-00B7-4311-6AC7-6DD2B11E603E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Teoría de la Partida Doble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E1FBC0-9695-3CCA-7C50-E7CF579A6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06" y="1204993"/>
            <a:ext cx="9252752" cy="50188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F2691EE-1885-167B-27FE-E380EEBBFD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9751" y="150907"/>
            <a:ext cx="2715062" cy="2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1D4C6-1648-7856-44A0-7845BB748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50E1250-71BD-6A6E-599F-841E00837A16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Teoría de la Partida Doble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9294DF-7D68-73C8-6B5D-6D83A706E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0" y="1028365"/>
            <a:ext cx="10926700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64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6ECE7-37EC-0B7F-CCEB-9A820DF3D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7B78618F-D7B7-6CA5-43B5-713189BFAF84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Teoría de la Partida Doble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20BB00-02DF-DBAE-761A-0A865D038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5" y="1170039"/>
            <a:ext cx="10850489" cy="53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0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F09FD-EEED-877A-1B80-2102AE05B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09D5FBF-C611-81E7-BDA9-088DDE23E5C3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Teoría de la Partida Doble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484381-7E3A-1400-8887-3EA805706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36" y="1022554"/>
            <a:ext cx="10874847" cy="542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7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437D7-CF7D-62A0-7726-1A18932AE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6AC31FE-5C95-885A-DE67-3D467A8EBC6C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Teoría de la Partida Doble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C030DC-636C-74DB-6662-E4C30DA5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24" y="1428075"/>
            <a:ext cx="10383699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3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73D4F-DEBA-4C69-1E0F-AE1DFDD83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8C868766-0182-5E43-559F-A31C7884798F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>
                <a:solidFill>
                  <a:schemeClr val="accent1"/>
                </a:solidFill>
              </a:rPr>
              <a:t>1.- Mecánica contable y registro de operaciones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279F93-5281-6585-6959-4ED2298D4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1276049"/>
            <a:ext cx="10250330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59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F2C8D-D2A5-375B-2EDE-471F5D91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DB6423C-673E-84C7-5BBE-E89910372627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Teoría de la Partida Doble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63932E-34A8-B333-2917-7EDDE8F17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5" y="1380839"/>
            <a:ext cx="10278909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55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EF134-B980-ADCB-9102-B57F2441B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042BB824-37EE-1411-E014-B886106AF816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Teoría de la Partida Doble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1F15FC-3E3F-91CC-92A8-858BDFA51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62" y="1182447"/>
            <a:ext cx="10288436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72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45924-5F29-31B3-B967-A436A2DDB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15E6133-3024-A028-3EB5-6995349B7115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Teoría de la Partida Doble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F032F3-A09D-92A5-93CD-6424F11B5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1390365"/>
            <a:ext cx="10307488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90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E91D0-CFFE-1681-8268-2DF0590DA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5DF64C39-1BFD-EAB0-3CCD-43A15D1B39AA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Registro en asientos de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7" name="Imagen 6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AEE09189-4E6C-9C96-EE8E-6BF01314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619" y="3008671"/>
            <a:ext cx="6265228" cy="3341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5EFBA7-0E3D-EA8E-B3E6-A3FC4F951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5" y="1308150"/>
            <a:ext cx="10317015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8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83BEE-44F8-FC3B-FCAD-F57A55BCC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F5B8C0A5-A3DF-0AF0-09CC-DA74642C9CF3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Registro en asientos de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18F997-B4D8-7F4C-5109-C7ADAC07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6" y="1111044"/>
            <a:ext cx="11021245" cy="54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66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C5D67-1F46-5EB7-D325-CCB639860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6B46894-5A5D-B558-277B-CB8FF48B46F9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Registro en asientos de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EC623E-5001-1F67-1A47-6ABE6689A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62" y="1166760"/>
            <a:ext cx="10288436" cy="47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210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7A980-CC13-773F-AB5D-F37A0FF98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A67C8A07-D701-9E5F-8278-27C0C0B62F11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Registro en asientos de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32668A-82A9-E1C9-AC23-96BFA3E2A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9" y="1515168"/>
            <a:ext cx="10776155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95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9D5A7-6DB4-3068-62C9-7E4A0B019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B43AAB0C-64C3-05DA-3F97-B64DDA36790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Registro en asientos de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04FF54-06ED-2681-2366-CABE1D0E1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1730477"/>
            <a:ext cx="10421804" cy="32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5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1F12A-7CA6-1A3B-1F49-CD418BAD8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97FE6CAD-A5DF-023F-F6A0-055E815CCD7D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Registro en asientos de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C0229C-60FF-C557-9270-3C1722F2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92" y="1150374"/>
            <a:ext cx="10498015" cy="52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60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7B93A-2B02-BFF2-F16D-311C84686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4F9DA24F-ED84-952D-6199-2FC86407BFE6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Registro en asientos de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BBD302-7344-DF59-1B2B-9C33ED27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82" y="1022555"/>
            <a:ext cx="10319835" cy="55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A11BE-9EDB-38E2-6F9C-D42185A78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58D39F0E-8B4A-9A5D-571E-A47D2C4E929A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>
                <a:solidFill>
                  <a:schemeClr val="accent1"/>
                </a:solidFill>
              </a:rPr>
              <a:t>1.- Mecánica contable y registro de operaciones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1D3C2B-3A28-8C04-3AD8-AB1D9248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1022555"/>
            <a:ext cx="10336067" cy="55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13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4D226-B5DA-B0C3-7ADA-5A36C386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B92FD63F-CA16-CAEF-B956-810F46AFB798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Registro en asientos de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C4F0DF-65F1-F776-1107-BF4597CF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4" y="1056348"/>
            <a:ext cx="10221751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871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F51EA-0CD0-6A65-BE59-0DFF810C8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C3CDF9D9-4A84-371A-97A7-F9DC6ADEF2E6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Registro en asientos de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0BB0DF-40DF-1A24-B772-4CCA86C24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2" y="1790471"/>
            <a:ext cx="10317015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27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65EC4-99AF-DB45-22E3-2F46761E8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9F719E91-8D97-267B-5E34-6270C4F187A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6.-Registro en el Libro de Mayor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93C024-59A5-383A-C533-B2B7785DE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1590418"/>
            <a:ext cx="10421804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52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68478-7CD5-2A86-C67E-C7AC476E1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55265EC3-2CAD-EA6F-C5E1-5CAE30DBBB86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6.-Registro en el Libro de Mayor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10D979-846D-52B8-284F-CE421B08E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77" y="1408063"/>
            <a:ext cx="10183646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953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366AE-77EA-A8C0-7A08-CCB94DB0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87AB52B-29A7-A24C-0C69-A95FEA6C349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6.-Registro en el Libro de Mayor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05A171-64B3-1861-14F9-C8CF0498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19" y="1220247"/>
            <a:ext cx="10297962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94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92680-1D25-054E-F9F7-2CB591329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33774E4B-1A02-D8A9-2421-09AE442D088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6.-Registro en el Libro de Mayor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7BDD16-1442-34EE-DC11-850CC8698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87" y="1838632"/>
            <a:ext cx="10392697" cy="29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276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54657-9754-C01F-42E2-1E9579858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FDBCE38B-FB7C-4468-2D9D-B62D517E1758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6.-Registro en el Libro de Mayor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903E6-8C7F-75BB-79CB-44348DE00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1080760"/>
            <a:ext cx="10459910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223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03665-D641-B545-3932-4238A5895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96D106F-5714-5F67-3E0C-ACC5999D268E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6.-Registro en el Libro de Mayor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AED685-7D0D-61B8-1735-A67A6A43A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87" y="1328444"/>
            <a:ext cx="10393225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229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7FEFF-54CB-D777-83A3-45F6CF79A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F870669A-224B-7375-D416-144E06B4F0DD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6.-Registro en el Libro de Mayor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B3A28A-E44D-65E8-4AEC-801AEA0C2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19" y="1180786"/>
            <a:ext cx="10297962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51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4F3E1-92E7-1D33-24A5-B06B90F4C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726CC548-26EE-CCAB-6300-FBC477DD88FC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6.-Registro en el Libro de Mayor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06D996-4DCA-DDE0-26A4-52F35C359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87" y="1399892"/>
            <a:ext cx="10212225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8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C5275-7968-989F-ACDA-E0E32861C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CDCE7D08-5DF3-0F7E-C8F9-06FA3B2A004C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>
                <a:solidFill>
                  <a:schemeClr val="accent1"/>
                </a:solidFill>
              </a:rPr>
              <a:t>1.- Mecánica contable y registro de operaciones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0EEA96-5F96-D038-F194-A3D65E5C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77" y="1465654"/>
            <a:ext cx="10326541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76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44CD0-54F1-06A3-5A3A-82BF96FC5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C9000914-9267-155A-B2FB-49A6A861352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6.-Registro en el Libro de Mayor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11382C-3CF7-35F4-C15B-1D105CC53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19" y="1390493"/>
            <a:ext cx="10164594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967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708A6-240E-6F6B-989A-ABF2D6870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A567925D-5FD2-7EED-DC69-D7DA75851AD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6.-Registro en el Libro de Mayor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E27797-49D9-BBFF-2ABF-92E4C91F6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" y="1022555"/>
            <a:ext cx="10450383" cy="52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3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2E690-2956-A18A-4666-8E25B2BA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C2DF087-B3C6-0093-DE45-EA7DBDDB29B5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6.-Registro en el Libro de Mayor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D67674-28EB-D3FC-4852-128562AD5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4" y="1249131"/>
            <a:ext cx="10221751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012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0097F-26F7-7BC6-989A-8BD2C1BBE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FCF4F784-492B-75D5-4914-19A5B5E713FD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BA87B2-DF50-8742-5F2E-B5D2EEBDE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3" y="1383592"/>
            <a:ext cx="10991749" cy="26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97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5E630-08BA-7E80-EA1B-CF18B1014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F8819A5B-D91C-7F66-5AE9-EC9E4BFF8733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D1D5B8-B0ED-9F81-CC85-9F132ED1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1101212"/>
            <a:ext cx="10326541" cy="54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84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CAF08-E0D8-7D3A-3A97-61A06C434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BF538DF9-AFCE-60B9-01F3-FB457E64CD8C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C3A9C3-6C7B-F158-93E0-546E878B6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536" y="1022555"/>
            <a:ext cx="10393225" cy="55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211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A2DC3-397D-F496-BB46-9BC4796D2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3C3C62F3-9FE9-48C0-003F-A331BECEA965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9655FB-C09E-FF49-4B15-2F5BDDC6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58" y="1214128"/>
            <a:ext cx="11055110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01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1CC5A-272F-DB63-BBB2-45836F4B8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2E9192E0-A687-2686-97B7-CD2A331EA3D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D4A9D-D655-F69A-614E-D8338082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48" y="1018242"/>
            <a:ext cx="10250330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467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1C68B-62D6-B32F-0311-D73B7CC24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34069673-E080-A694-E63B-AE1AF1081761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61C4A5-B20F-68BE-E2DC-2CFD00EED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1156622"/>
            <a:ext cx="10326541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967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A6660-AEB4-8E68-01CC-02E62FD5C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875419B3-9F1A-C9D9-8CFB-A7E054A6C95C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356BD3-308C-27E5-BD43-0E63C08D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40" y="1526746"/>
            <a:ext cx="10355120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5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369D8-DE34-96BF-8164-50D24E1CE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0D49A096-7913-EFB7-538C-15CA830AF66C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>
                <a:solidFill>
                  <a:schemeClr val="accent1"/>
                </a:solidFill>
              </a:rPr>
              <a:t>1.- Mecánica contable y registro de operaciones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5B498E-9070-92B2-16C1-CF9628E4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3" y="1189704"/>
            <a:ext cx="11454580" cy="46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15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A5D2-C71A-C013-21EB-A9A84AA1A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BF5840B2-2392-5D12-BA9D-DE8E63135199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980CE1-26CC-D8F6-4608-B57F34B76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5" y="1167580"/>
            <a:ext cx="11523405" cy="45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861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FE250-5F8A-3EB6-6E3F-AC6519040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31B217D3-F16E-B9E2-00C1-01EA8DCD0951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176A72-B86C-E81F-F90F-44A841927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7" y="1365105"/>
            <a:ext cx="10364646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743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D268B-E869-EEF2-7E2C-9A5B8090E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3FB83C1-5354-8568-8F52-8DCB3DD7413A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2B315C-6503-F681-6D91-D22D1F9B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5" y="1143425"/>
            <a:ext cx="10278909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028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ACA56-0A49-6E53-78AF-814C774F7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4516A53A-0C78-384D-3E4C-128A366BAB91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1D573D-68BB-E416-6FED-F69336FB3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64" y="1258569"/>
            <a:ext cx="10374173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055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83672-4015-7809-2752-E1CE259BD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7D9C9E04-ABEF-72AA-1F76-1E5906AF7AC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A9BCB8-7F25-F8A6-C4D0-F9C354CE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5" y="1523734"/>
            <a:ext cx="10278909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591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C5816-CF2C-DED7-7EC6-A6516F8C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C2BAC277-9039-CF09-6E68-9498F5B4A41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5B3093-966E-E6F0-4041-1B8513A30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61" y="2367336"/>
            <a:ext cx="9688277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71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C067C-ADC1-85A7-6A00-22AE66991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553F6D8C-6F41-20E7-5A47-6801CDF7D4F5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82640A-B9CE-1EC6-B73F-71DC6CDB0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91" y="1022555"/>
            <a:ext cx="8598358" cy="55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35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771E3-BDC9-EB8D-EBAA-D1B684B62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BADFC1AE-EFCF-6A44-5F22-9435FFFD62D8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7.-Balanza de comprobación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62EC05-EEC7-E83C-2217-84945ADB7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24" y="1444854"/>
            <a:ext cx="9745435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04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9B4D0-C181-6271-EF3F-89054D4C0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064D49D1-7221-93F6-2091-454ED8A5B52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B38D12-F3E9-86DB-A1E1-130F0EDC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38" y="1190312"/>
            <a:ext cx="9735909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443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D41DA-6C81-9C4E-CE3F-C3AE222E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B51DE676-3D9B-A42D-7FA4-1AEB8341206D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A761C5-9062-0569-0C49-2C355F494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38" y="1685550"/>
            <a:ext cx="8935697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8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8A8E7-D8B7-4A95-BC45-1BB0C0EEC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80990609-BA8F-2FAC-0FAD-FD78ED64EC09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>
                <a:solidFill>
                  <a:schemeClr val="accent1"/>
                </a:solidFill>
              </a:rPr>
              <a:t>1.- Mecánica contable y registro de operaciones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6315AE-C869-0C76-5E14-59A649EB0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6" y="1022555"/>
            <a:ext cx="10971368" cy="569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89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86E3C-FAE7-B731-1B55-F844B7815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4BF6C54-6B82-2DFF-364A-711BCD7B6E58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453D41-EDD5-D25A-2CA3-22B259843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31" y="1137918"/>
            <a:ext cx="7840169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62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5725-5B22-5F36-E4C3-EA7855838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7B167A1-E0E7-99D3-01BB-B6EDB93769C5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2DBC0E-C638-6051-942A-A5B6650E7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19" y="2388051"/>
            <a:ext cx="9754961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473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568F6-6965-2CDD-F8E9-C0097C7F7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B59F88DE-DBA4-6D2F-1349-A38F28C1F0B8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BEBE9E-7F23-AAD7-B2E1-DA6E86E4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65" y="1091473"/>
            <a:ext cx="3939056" cy="54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26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EC90C-2193-5CBB-A04E-70591B339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3C87527-7EA4-E001-7974-25055F7D3C8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0889AD-3627-9D38-0715-870C1EDB9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91" y="1320706"/>
            <a:ext cx="9669224" cy="28007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44A15CE-E824-9170-990A-59D6EBC7E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11" y="4305945"/>
            <a:ext cx="9678751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789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C8D42-1057-0A70-6534-1B3A70DDA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2A6423A-A70D-32CC-958A-A0B2F230C2B0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43D442-978B-B039-63FB-DC3CCED03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45" y="1724615"/>
            <a:ext cx="9735909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583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4B56F-5FED-CF5A-F5F9-BEC76CD43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F1157FE9-A39F-4283-9908-CD6056F877E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365806-EC17-F98B-61D8-CDF2022A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08" y="1814287"/>
            <a:ext cx="8364117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06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6BD87-6218-DC45-2BA2-B232CAA29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542F09DF-6E3C-8461-FCCB-89FF94E21229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FC1C9FA-AFCA-653C-4B9C-18426C3E3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6" y="1022554"/>
            <a:ext cx="9979026" cy="51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737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2D0B7-1161-3F64-96A6-CA1B6A091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EE2E05F-36DB-0CD6-0060-1B8EB94D02F8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616F86-90D7-A94F-010B-E81506CD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27" y="2403127"/>
            <a:ext cx="9650172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1B139-C34E-028C-A41B-50B964621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5779BB90-4A3C-D6A6-2B57-B5E448BDA1DE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253C61-D31A-4C79-2ED6-F317A9275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07" y="1102896"/>
            <a:ext cx="3554785" cy="54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46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C8194-F1D2-C7E2-59B7-0E1ED16E5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1A0AF7D0-42C1-A4B4-5EB3-E0F8EC29B627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F7A907-086D-1F2F-81D0-9147970C5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45" y="1022555"/>
            <a:ext cx="9735909" cy="28483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2F6F91-C653-44C8-0DFF-27D061CF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77" y="3870928"/>
            <a:ext cx="9688277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9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D6F27-2722-A24D-C685-E326B20C0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1205817C-76F6-100F-C412-34CB2A917CD7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>
                <a:solidFill>
                  <a:schemeClr val="accent1"/>
                </a:solidFill>
              </a:rPr>
              <a:t>1.- Mecánica contable y registro de operaciones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B2A801-6120-5E44-4AAE-2439D6CAB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5" y="1130710"/>
            <a:ext cx="10991749" cy="53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644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89D60-DB9F-7411-C599-575E07CC0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B33997F-F7A5-D16A-539A-718EFF4555D3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EC6E2F-1EA8-7CA3-1523-5E587E68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03" y="1357240"/>
            <a:ext cx="9659698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071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4B24D-80BC-4D29-6BFA-AFFD4D926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931D776-121B-BBEF-0DFC-34159BF65D5C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3F5934-3AB7-4A47-C931-6F0004C11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82" y="1504681"/>
            <a:ext cx="9745435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005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7627C-0DF6-B731-A673-EBD49196F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38C2CB3-F651-315E-9626-CBB119EC8A84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13EEB2-9D58-1514-AC26-E018ED5EC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52" y="1197565"/>
            <a:ext cx="8211696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696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A62F6-70EA-64F9-7C1C-15C25BECA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2B74F370-F493-CC9D-876F-275378E1ED69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212957-B3E8-E26C-D0FA-BFAA0736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77" y="2824078"/>
            <a:ext cx="9640645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704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6369C-D3F9-E282-2471-4ECF53DA7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82FCEB8F-3872-CF9F-63EA-129CC471C5B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4D9172-C757-04CC-7B2C-D80261C1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24" y="1086272"/>
            <a:ext cx="3644352" cy="55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098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35FBA-4862-3945-A00E-EC8FD790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4D48035-97A0-2096-6662-0228E47DE80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39F322-E354-3AD3-7159-240834653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85" y="1022555"/>
            <a:ext cx="9631119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489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6FB6D-EA20-8828-3049-3F7B48BBE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13F067D6-8AB4-08A7-4B1B-0239A528C0CE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25D6CA-E5E8-17C0-6444-46A3D7AD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45" y="1432227"/>
            <a:ext cx="9735909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644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CE064-4F5D-1181-9577-7DA778A60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34E6D550-CE2D-DB4D-7FD3-FC2C57CE4ED4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BA8C4E-46DC-4EDD-4A6B-9FDFF8B0E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19" y="1443674"/>
            <a:ext cx="9754961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9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9BDAC-8423-0B2F-300D-B944DC7DD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DDDDC63-6A7D-ED39-447B-36144200465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D86D0A-85F0-1E19-3DC7-CE9776E2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5" y="1153039"/>
            <a:ext cx="9707330" cy="549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5628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5CC9C-B432-EE8F-B981-55DE090F5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76CFA440-BF1B-2CA6-F0CE-E3B0425E2F0D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8.-Pólizas de ingresos, egresos y diario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9F7303-C180-1D93-7839-8BD0EF2EB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82" y="1161733"/>
            <a:ext cx="9745435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1403_TF44868783.potx" id="{19B36FD4-BEC7-4A15-837B-56C2F30306C6}" vid="{2A60D69B-1E3C-4588-AB77-703F0BFF6F0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clásica audaz y sofisticada</Template>
  <TotalTime>419</TotalTime>
  <Words>716</Words>
  <Application>Microsoft Office PowerPoint</Application>
  <PresentationFormat>Panorámica</PresentationFormat>
  <Paragraphs>103</Paragraphs>
  <Slides>99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Corbel</vt:lpstr>
      <vt:lpstr>Tema de Office</vt:lpstr>
      <vt:lpstr>Contabilidad para no contadores</vt:lpstr>
      <vt:lpstr>1.- Mecánica contable y registro de operaciones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Yoan arana</dc:creator>
  <cp:lastModifiedBy>Yoan arana</cp:lastModifiedBy>
  <cp:revision>64</cp:revision>
  <dcterms:created xsi:type="dcterms:W3CDTF">2025-05-24T16:40:23Z</dcterms:created>
  <dcterms:modified xsi:type="dcterms:W3CDTF">2025-05-28T04:07:15Z</dcterms:modified>
</cp:coreProperties>
</file>