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96" r:id="rId2"/>
    <p:sldId id="2540" r:id="rId3"/>
    <p:sldId id="2597" r:id="rId4"/>
    <p:sldId id="2598" r:id="rId5"/>
    <p:sldId id="2599" r:id="rId6"/>
    <p:sldId id="2600" r:id="rId7"/>
    <p:sldId id="2601" r:id="rId8"/>
    <p:sldId id="2602" r:id="rId9"/>
    <p:sldId id="2603" r:id="rId10"/>
    <p:sldId id="2604" r:id="rId11"/>
    <p:sldId id="2605" r:id="rId12"/>
    <p:sldId id="2606" r:id="rId13"/>
    <p:sldId id="2607" r:id="rId14"/>
    <p:sldId id="2608" r:id="rId15"/>
    <p:sldId id="2609" r:id="rId16"/>
    <p:sldId id="2610" r:id="rId17"/>
    <p:sldId id="2611" r:id="rId18"/>
    <p:sldId id="2612" r:id="rId19"/>
    <p:sldId id="2613" r:id="rId20"/>
    <p:sldId id="2614" r:id="rId21"/>
    <p:sldId id="2615" r:id="rId22"/>
    <p:sldId id="2616" r:id="rId23"/>
    <p:sldId id="2617" r:id="rId24"/>
    <p:sldId id="2618" r:id="rId25"/>
    <p:sldId id="2619" r:id="rId26"/>
    <p:sldId id="2620" r:id="rId27"/>
    <p:sldId id="2621" r:id="rId28"/>
    <p:sldId id="2622" r:id="rId29"/>
    <p:sldId id="2623" r:id="rId30"/>
    <p:sldId id="2624" r:id="rId31"/>
    <p:sldId id="2625" r:id="rId32"/>
    <p:sldId id="2626" r:id="rId33"/>
    <p:sldId id="2627" r:id="rId34"/>
    <p:sldId id="2628" r:id="rId35"/>
    <p:sldId id="2629" r:id="rId36"/>
    <p:sldId id="2630" r:id="rId37"/>
    <p:sldId id="2631" r:id="rId38"/>
    <p:sldId id="2633" r:id="rId39"/>
    <p:sldId id="2632" r:id="rId40"/>
    <p:sldId id="2634" r:id="rId41"/>
    <p:sldId id="2635" r:id="rId42"/>
    <p:sldId id="2636" r:id="rId43"/>
    <p:sldId id="2637" r:id="rId44"/>
    <p:sldId id="2638" r:id="rId45"/>
    <p:sldId id="2639" r:id="rId46"/>
    <p:sldId id="2640" r:id="rId47"/>
    <p:sldId id="2641" r:id="rId48"/>
    <p:sldId id="2642" r:id="rId49"/>
    <p:sldId id="2643" r:id="rId50"/>
    <p:sldId id="2644" r:id="rId51"/>
    <p:sldId id="2645" r:id="rId52"/>
    <p:sldId id="2646" r:id="rId53"/>
    <p:sldId id="2647" r:id="rId54"/>
    <p:sldId id="2648" r:id="rId55"/>
    <p:sldId id="2649" r:id="rId56"/>
    <p:sldId id="2650" r:id="rId57"/>
    <p:sldId id="2651" r:id="rId58"/>
    <p:sldId id="2652" r:id="rId59"/>
    <p:sldId id="2653" r:id="rId60"/>
    <p:sldId id="2654" r:id="rId61"/>
    <p:sldId id="2655" r:id="rId62"/>
    <p:sldId id="2656" r:id="rId63"/>
    <p:sldId id="2657" r:id="rId64"/>
    <p:sldId id="2658" r:id="rId65"/>
    <p:sldId id="2659" r:id="rId66"/>
    <p:sldId id="2660" r:id="rId67"/>
    <p:sldId id="2661" r:id="rId68"/>
    <p:sldId id="2662" r:id="rId69"/>
    <p:sldId id="2663" r:id="rId70"/>
    <p:sldId id="2664" r:id="rId71"/>
    <p:sldId id="2665" r:id="rId72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5280" autoAdjust="0"/>
  </p:normalViewPr>
  <p:slideViewPr>
    <p:cSldViewPr snapToGrid="0" snapToObjects="1" showGuides="1">
      <p:cViewPr varScale="1">
        <p:scale>
          <a:sx n="97" d="100"/>
          <a:sy n="97" d="100"/>
        </p:scale>
        <p:origin x="1110" y="30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8A88DA-2AEC-4487-8DF6-42BBF8E39FC6}" type="datetime1">
              <a:rPr lang="es-MX" smtClean="0"/>
              <a:t>29/05/2025</a:t>
            </a:fld>
            <a:endParaRPr lang="es-MX" dirty="0"/>
          </a:p>
        </p:txBody>
      </p:sp>
      <p:sp>
        <p:nvSpPr>
          <p:cNvPr id="4" name="Marcador de posición pie de página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892C53-1689-48A9-8B1A-17EEC10F6B92}" type="datetime1">
              <a:rPr lang="es-MX" noProof="0" smtClean="0"/>
              <a:t>29/05/2025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876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663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292334" y="4641947"/>
            <a:ext cx="0" cy="261520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sor de diapositivas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Rectángulo 1" title="Decorativo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9" name="Marcador de posición de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 de diapositiv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Rectángulo 1" title="Decorativo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12" name="Marcador de posición de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13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es-MX" noProof="0" dirty="0"/>
              <a:t>Orden del día</a:t>
            </a:r>
          </a:p>
        </p:txBody>
      </p:sp>
      <p:sp>
        <p:nvSpPr>
          <p:cNvPr id="29" name="Marcador de posición de imagen 28" title="Decorativo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2" name="Marcador de posición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3" name="Marcador de posición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4" name="Marcador de posición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5" name="Marcador de posición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6" name="Marcador de posición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42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081475" y="3609846"/>
            <a:ext cx="0" cy="2509697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ción de imagen 28" title="Decorativo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2" name="Marcador de posición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3" name="Marcador de posición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4" name="Marcador de posición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5" name="Marcador de posición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6" name="Marcador de posición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" name="Rectángulo 2" title="Decorativo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2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es-MX" noProof="0" dirty="0"/>
              <a:t>Orden del día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ción de imagen 28" title="Decorativo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2" name="Marcador de posición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3" name="Marcador de posición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4" name="Marcador de posición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5" name="Marcador de posición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6" name="Marcador de posición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" name="Rectángulo 2" title="Decorativo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2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es-MX" noProof="0" dirty="0"/>
              <a:t>Orden del día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ción de imagen 28" title="Decorativo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" name="Rectángulo 2" title="Decorativo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2" name="Marcador de posición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3" name="Marcador de posición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4" name="Marcador de posición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5" name="Marcador de posición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6" name="Marcador de posición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Haz clic para modificar el patrón </a:t>
            </a:r>
            <a:br>
              <a:rPr lang="es-MX" noProof="0" dirty="0"/>
            </a:br>
            <a:r>
              <a:rPr lang="es-MX" noProof="0" dirty="0"/>
              <a:t>estilos de texto</a:t>
            </a:r>
          </a:p>
        </p:txBody>
      </p:sp>
      <p:sp>
        <p:nvSpPr>
          <p:cNvPr id="37" name="Marcador de posición de texto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8" name="Marcador de posición de texto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2</a:t>
            </a:r>
          </a:p>
        </p:txBody>
      </p:sp>
      <p:sp>
        <p:nvSpPr>
          <p:cNvPr id="39" name="Marcador de posición de texto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3</a:t>
            </a:r>
          </a:p>
        </p:txBody>
      </p:sp>
      <p:sp>
        <p:nvSpPr>
          <p:cNvPr id="40" name="Marcador de posición de texto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4</a:t>
            </a:r>
          </a:p>
        </p:txBody>
      </p:sp>
      <p:sp>
        <p:nvSpPr>
          <p:cNvPr id="41" name="Marcador de posición de texto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MX" noProof="0" dirty="0"/>
              <a:t>5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es-MX" noProof="0" dirty="0"/>
              <a:t>Orden del día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9" name="Marcador de posición de imagen 5" title="Decorativo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es-MX" noProof="0" dirty="0"/>
              <a:t>Haz clic para agregar un título aquí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1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3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es-MX" noProof="0" dirty="0"/>
              <a:t>Haz clic para agregar un título aquí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Rectángulo 10" title="Decorativo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8" name="Marcador de posición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2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GRACIAS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WWW.NOMBRESITIO.COM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 title="Decorativo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" name="Rectángulo 2" title="Decorativo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Marcador de posición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es-MX" noProof="0" dirty="0"/>
              <a:t>Haz clic para agregar un título aquí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 title="Decorativo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Título 1" title="Decorativo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es-MX" noProof="0" dirty="0"/>
          </a:p>
        </p:txBody>
      </p:sp>
      <p:sp>
        <p:nvSpPr>
          <p:cNvPr id="8" name="Marcador de posición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es-MX" noProof="0" dirty="0"/>
              <a:t>Haz clic para agregar un título aquí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 title="Decorativo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es-MX" noProof="0" dirty="0"/>
          </a:p>
        </p:txBody>
      </p:sp>
      <p:sp>
        <p:nvSpPr>
          <p:cNvPr id="12" name="Título 1" title="Decorativo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es-MX" noProof="0" dirty="0"/>
          </a:p>
        </p:txBody>
      </p:sp>
      <p:sp>
        <p:nvSpPr>
          <p:cNvPr id="8" name="Marcador de posición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es-MX" noProof="0" dirty="0"/>
              <a:t>Haz clic para agregar un título aquí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 title="Decorativo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es-MX" noProof="0" dirty="0"/>
          </a:p>
        </p:txBody>
      </p:sp>
      <p:sp>
        <p:nvSpPr>
          <p:cNvPr id="12" name="Título 1" title="Decorativo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es-MX" noProof="0" dirty="0"/>
          </a:p>
        </p:txBody>
      </p:sp>
      <p:sp>
        <p:nvSpPr>
          <p:cNvPr id="8" name="Marcador de posición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es-MX" noProof="0" dirty="0"/>
              <a:t>Haz clic para agregar un título aquí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6" name="Marcador de posición de texto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10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" name="Marcador de posición de texto 6" title="Decorativo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es-MX" noProof="0" dirty="0"/>
              <a:t>Haz clic para </a:t>
            </a:r>
            <a:br>
              <a:rPr lang="es-MX" noProof="0" dirty="0"/>
            </a:br>
            <a:r>
              <a:rPr lang="es-MX" noProof="0" dirty="0"/>
              <a:t>Agregar título</a:t>
            </a:r>
          </a:p>
        </p:txBody>
      </p:sp>
      <p:sp>
        <p:nvSpPr>
          <p:cNvPr id="9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texto 6" title="Decorativo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es-mx"/>
              <a:t>Haga clic para agregar un título</a:t>
            </a:r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6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es-MX" noProof="0" dirty="0"/>
              <a:t>Haga clic para agregar un título</a:t>
            </a:r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 title="Decorativo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s-MX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</a:t>
            </a:r>
            <a:br>
              <a:rPr lang="es-MX" noProof="0" dirty="0"/>
            </a:br>
            <a:r>
              <a:rPr lang="es-MX" noProof="0" dirty="0"/>
              <a:t>Agregar título</a:t>
            </a:r>
          </a:p>
        </p:txBody>
      </p:sp>
      <p:sp>
        <p:nvSpPr>
          <p:cNvPr id="8" name="Marcador de posición de texto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Haz clic para agregar un título aquí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modificar </a:t>
            </a:r>
            <a:br>
              <a:rPr lang="es-MX" noProof="0" dirty="0"/>
            </a:br>
            <a:r>
              <a:rPr lang="es-MX" noProof="0" dirty="0"/>
              <a:t>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 title="Decorativo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10" name="Marcador de posición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11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" name="Marcador de posición de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" name="Marcador de posición de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eño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seño personaliz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seño personaliz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" name="Rectángulo 4" title="Decorativo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" name="Rectángulo 4" title="Decorativo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GRACIAS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WWW.NOMBRESITIO.COM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2" name="Rectángulo 1" title="Decorativo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o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es-MX" noProof="0" dirty="0"/>
            </a:p>
          </p:txBody>
        </p:sp>
        <p:sp>
          <p:nvSpPr>
            <p:cNvPr id="6" name="MARCADOR DE POSICIÓN DE IMAGEN" title="Decorativo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es-MX" noProof="0" dirty="0"/>
            </a:p>
          </p:txBody>
        </p:sp>
      </p:grp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Encabezado de sección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o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es-MX" noProof="0" dirty="0"/>
            </a:p>
          </p:txBody>
        </p:sp>
        <p:sp>
          <p:nvSpPr>
            <p:cNvPr id="6" name="MARCADOR DE POSICIÓN DE IMAGEN" title="Decorativo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es-MX" noProof="0" dirty="0"/>
            </a:p>
          </p:txBody>
        </p:sp>
      </p:grp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2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Encabezado de sección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o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es-MX" noProof="0" dirty="0"/>
            </a:p>
          </p:txBody>
        </p:sp>
        <p:sp>
          <p:nvSpPr>
            <p:cNvPr id="6" name="MARCADOR DE POSICIÓN DE IMAGEN" title="Decorativo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es-MX" noProof="0" dirty="0"/>
            </a:p>
          </p:txBody>
        </p:sp>
      </p:grp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3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Encabezado de sección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 title="Decorativo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Encabezado de sección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 title="Decorativo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Encabezado de sección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 title="Decorativo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Encabezado de sección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 title="Decorativo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s-MX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posición de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5" title="Decorativo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1" name="Marcador de posición de imagen 5" title="Decorativo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2" name="Marcador de posición de imagen 5" title="Decorativo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5" title="Decorativo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Haz clic para agregar el título de la diapositiva aquí</a:t>
            </a:r>
          </a:p>
        </p:txBody>
      </p:sp>
      <p:sp>
        <p:nvSpPr>
          <p:cNvPr id="25" name="Marcador de posición de tex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26" name="Marcador de posición de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posición de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es-MX" noProof="0" dirty="0"/>
              <a:t>Haz clic para agregar el título de la diapositiva aquí</a:t>
            </a:r>
          </a:p>
        </p:txBody>
      </p:sp>
      <p:sp>
        <p:nvSpPr>
          <p:cNvPr id="20" name="Marcador de posición de tex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24" name="Marcador de posición de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8" name="Marcador de posición de imagen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9" name="Marcador de posición de imagen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 title="Decorativo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s-MX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es-MX" noProof="0" dirty="0"/>
              <a:t>Haz clic para agregar el título de la diapositiva aquí</a:t>
            </a:r>
          </a:p>
        </p:txBody>
      </p:sp>
      <p:sp>
        <p:nvSpPr>
          <p:cNvPr id="6" name="Marcador de posición de imagen 5" title="Decorativo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Marcador de posición de imagen 5" title="Decorativo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3" name="Marcador de posición de imagen 5" title="Decorativo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4" name="Marcador de posición de imagen 5" title="Decorativo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posición de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7" name="Rectángulo 6" title="Decorativo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posición de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es-MX" noProof="0" dirty="0"/>
              <a:t>Haz clic para agregar el título de la diapositiva aquí</a:t>
            </a:r>
          </a:p>
        </p:txBody>
      </p:sp>
      <p:sp>
        <p:nvSpPr>
          <p:cNvPr id="15" name="Marcador de posición de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4" name="Marcador de posición de imagen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5" name="Marcador de posición de imagen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imagen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 title="Decorativo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s-MX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es-MX" noProof="0" dirty="0"/>
              <a:t>Haz clic para agregar el título de la diapositiva aquí</a:t>
            </a:r>
          </a:p>
        </p:txBody>
      </p:sp>
      <p:sp>
        <p:nvSpPr>
          <p:cNvPr id="17" name="Marcador de posición de tex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6" name="Marcador de posición de imagen 5" title="Decorativo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Marcador de posición de imagen 5" title="Decorativo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3" name="Marcador de posición de imagen 5" title="Decorativo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4" name="Marcador de posición de imagen 5" title="Decorativo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posición de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 title="Decorativo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" name="Marcador de posición de imagen 4" title="Decorativo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" name="Marcador de posición de imagen 4" title="Decorativo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11" name="Marcador de posición de texto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17" name="Marcador de posición de texto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19" name="Marcador de posición de texto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texto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21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 title="Decorativo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1" name="Rectángulo 20" title="Decorativo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8" name="Rectángulo 27" title="Decorativo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0" name="Marcador de posición de imagen 4" title="Decorativo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2" name="Marcador de posición de imagen 4" title="Decorativo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3" name="Marcador de posición de imagen 4" title="Decorativo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Rectángulo 25" title="Decorativo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11" name="Marcador de posición de texto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13" name="Marcador de posición de texto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texto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15" name="Marcador de posición de texto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posición de texto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AGREGAR NOMBRE AQUÍ</a:t>
            </a:r>
          </a:p>
        </p:txBody>
      </p:sp>
      <p:sp>
        <p:nvSpPr>
          <p:cNvPr id="31" name="Marcador de posición de imagen 4" title="Decorativo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3" name="Marcador de posición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  <p:sp>
        <p:nvSpPr>
          <p:cNvPr id="7" name="Forma 62" title="Decorativo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3" name="Marcador de posición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3" name="Marcador de posición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  <p:sp>
        <p:nvSpPr>
          <p:cNvPr id="4" name="Marcador de posición de imagen 3" title="Decorativo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 con imag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7" name="Rectángulo 6" title="Decorativo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es-MX" noProof="0" dirty="0"/>
              <a:t>HAZ CLIC PARA EDITAR EL ESTILO DEL TÍTULO DEL PATRÓN</a:t>
            </a:r>
          </a:p>
        </p:txBody>
      </p:sp>
      <p:sp>
        <p:nvSpPr>
          <p:cNvPr id="11" name="Marcador de texto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MX" noProof="0" dirty="0"/>
              <a:t>ESCRIBE EL SUBTÍTULO AQUÍ</a:t>
            </a:r>
          </a:p>
        </p:txBody>
      </p:sp>
      <p:sp>
        <p:nvSpPr>
          <p:cNvPr id="4" name="Marcador de posición de tabla 3" title="Decorativo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tabla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" name="Marcador de posición de imagen 6" title="Decorativo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" name="Marcador de posición de imagen 6" title="Decorativo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" name="Marcador de posición de imagen 6" title="Decorativo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0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6" title="Decorativo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" name="Marcador de posición de imagen 6" title="Decorativo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MX" noProof="0" dirty="0"/>
              <a:t>Haz clic para agregar </a:t>
            </a:r>
            <a:br>
              <a:rPr lang="es-MX" noProof="0" dirty="0"/>
            </a:br>
            <a:r>
              <a:rPr lang="es-MX" noProof="0" dirty="0"/>
              <a:t>Título de diapositiva aquí</a:t>
            </a:r>
          </a:p>
        </p:txBody>
      </p:sp>
      <p:sp>
        <p:nvSpPr>
          <p:cNvPr id="10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4" title="Decorativo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" name="Marcador de posición de imagen 4" title="Decorativo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" name="Marcador de posición de imagen 4" title="Decorativo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Rectángulo 1" title="Decorativo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 title="Decorativo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0" name="Rectángulo 9" title="Decorativo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 title="Decorativo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 con imag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  <p:sp>
        <p:nvSpPr>
          <p:cNvPr id="7" name="Rectángulo 6" title="Decorativo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 de diapositiva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9" name="Marcador de posición de texto 12" title="Decorativo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sor de diapositivas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 dirty="0"/>
              <a:t>HAZ CLIC PARA AGREGAR UN TÍTULO</a:t>
            </a:r>
          </a:p>
        </p:txBody>
      </p:sp>
      <p:sp>
        <p:nvSpPr>
          <p:cNvPr id="9" name="Marcador de posición de texto 12" title="Decorativo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MX" noProof="0" dirty="0"/>
              <a:t>EL SUBTÍTULO VA AQUÍ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MX" sz="1500" noProof="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6.xml"/><Relationship Id="rId5" Type="http://schemas.microsoft.com/office/2007/relationships/hdphoto" Target="../media/hdphoto2.wdp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2.png"/><Relationship Id="rId5" Type="http://schemas.microsoft.com/office/2007/relationships/hdphoto" Target="../media/hdphoto3.wdp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6.xml"/><Relationship Id="rId5" Type="http://schemas.microsoft.com/office/2007/relationships/hdphoto" Target="../media/hdphoto5.wdp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6.xml"/><Relationship Id="rId5" Type="http://schemas.microsoft.com/office/2007/relationships/hdphoto" Target="../media/hdphoto6.wdp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3.png"/><Relationship Id="rId5" Type="http://schemas.microsoft.com/office/2007/relationships/hdphoto" Target="../media/hdphoto8.wdp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0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4.png"/><Relationship Id="rId5" Type="http://schemas.microsoft.com/office/2007/relationships/hdphoto" Target="../media/hdphoto8.wdp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5.png"/><Relationship Id="rId5" Type="http://schemas.microsoft.com/office/2007/relationships/hdphoto" Target="../media/hdphoto8.wdp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2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6.png"/><Relationship Id="rId5" Type="http://schemas.microsoft.com/office/2007/relationships/hdphoto" Target="../media/hdphoto8.wdp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8.png"/><Relationship Id="rId5" Type="http://schemas.microsoft.com/office/2007/relationships/hdphoto" Target="../media/hdphoto13.wdp"/><Relationship Id="rId4" Type="http://schemas.openxmlformats.org/officeDocument/2006/relationships/image" Target="../media/image7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6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5.png"/><Relationship Id="rId5" Type="http://schemas.microsoft.com/office/2007/relationships/hdphoto" Target="../media/hdphoto15.wdp"/><Relationship Id="rId4" Type="http://schemas.openxmlformats.org/officeDocument/2006/relationships/image" Target="../media/image84.pn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7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6.png"/><Relationship Id="rId5" Type="http://schemas.microsoft.com/office/2007/relationships/hdphoto" Target="../media/hdphoto15.wdp"/><Relationship Id="rId4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9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8.png"/><Relationship Id="rId5" Type="http://schemas.microsoft.com/office/2007/relationships/hdphoto" Target="../media/hdphoto18.wdp"/><Relationship Id="rId4" Type="http://schemas.openxmlformats.org/officeDocument/2006/relationships/image" Target="../media/image87.png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20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9.png"/><Relationship Id="rId5" Type="http://schemas.microsoft.com/office/2007/relationships/hdphoto" Target="../media/hdphoto18.wdp"/><Relationship Id="rId4" Type="http://schemas.openxmlformats.org/officeDocument/2006/relationships/image" Target="../media/image87.png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1.png"/><Relationship Id="rId5" Type="http://schemas.microsoft.com/office/2007/relationships/hdphoto" Target="../media/hdphoto21.wdp"/><Relationship Id="rId4" Type="http://schemas.openxmlformats.org/officeDocument/2006/relationships/image" Target="../media/image90.png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6.xml"/><Relationship Id="rId5" Type="http://schemas.microsoft.com/office/2007/relationships/hdphoto" Target="../media/hdphoto23.wdp"/><Relationship Id="rId4" Type="http://schemas.openxmlformats.org/officeDocument/2006/relationships/image" Target="../media/image93.png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6.xml"/><Relationship Id="rId5" Type="http://schemas.microsoft.com/office/2007/relationships/hdphoto" Target="../media/hdphoto24.wdp"/><Relationship Id="rId4" Type="http://schemas.openxmlformats.org/officeDocument/2006/relationships/image" Target="../media/image94.png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7.png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37721"/>
            <a:ext cx="9575801" cy="891250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 rtl="0"/>
            <a:r>
              <a:rPr lang="es-MX" dirty="0"/>
              <a:t>Contabilidad para no contadores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6125744"/>
            <a:ext cx="9575800" cy="3385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s-MX" dirty="0"/>
              <a:t>MODULO4</a:t>
            </a:r>
          </a:p>
        </p:txBody>
      </p:sp>
      <p:pic>
        <p:nvPicPr>
          <p:cNvPr id="4" name="Marcador de posición de imagen 35">
            <a:extLst>
              <a:ext uri="{FF2B5EF4-FFF2-40B4-BE49-F238E27FC236}">
                <a16:creationId xmlns:a16="http://schemas.microsoft.com/office/drawing/2014/main" id="{D70F4642-1C10-F823-DF15-741A146EE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085" y="555187"/>
            <a:ext cx="9425829" cy="36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77DD3-FDDC-DABE-B45E-7C2A8C5E0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DE0815B8-D0D9-4571-CC1A-E1A46839BF1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E37A59-DF63-BE58-DED8-05CD9F269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787" y="936807"/>
            <a:ext cx="3772426" cy="3238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184CC1-184E-0A79-F9EA-B77C2641E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572" y="1549612"/>
            <a:ext cx="971685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8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57A80-F6F1-0EB6-48F3-239663FEF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33F4DEE0-2583-5CBE-413A-9D1DAACA2537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3D685C-B09B-BDA6-9091-979B55663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787" y="936807"/>
            <a:ext cx="3772426" cy="3238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2971C0-9D65-EFAC-3B52-E00FFF67F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66" y="1671392"/>
            <a:ext cx="9793067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12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834F0-715E-AAAC-B0EB-7175C0700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4422B284-36FE-2EB7-606A-F0490E892AB6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DBD314-63DF-1984-75FB-B502CF02F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839" y="1022555"/>
            <a:ext cx="3734321" cy="2953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1338BF7-383B-08FC-7AA1-A347250F5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64" y="1392766"/>
            <a:ext cx="9726382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7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538F3-2D64-42E9-E339-6238B70FE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F5F80481-C7CB-ED9E-B479-D711CD4091A5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CA8624-C727-505B-1C7B-83F4BE5C4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787" y="1022555"/>
            <a:ext cx="3772426" cy="3715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E1A270-F79E-B43D-A5AA-05B1937AF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756" y="1394082"/>
            <a:ext cx="9764488" cy="158137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89A2E9E-6B5F-99EB-9FE1-39F5319D3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56" y="3209298"/>
            <a:ext cx="9821646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5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5CD5A-A67A-AA7A-FDEA-509B37C7B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85EC8DFF-15AA-C65D-948F-F10587305D69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ABD40C-465B-86F9-E707-14BA9FB4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93" y="1052181"/>
            <a:ext cx="9955014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96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ABD4F-D302-D59D-CB6E-EF27692BF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C660709A-1F63-8A80-F1C8-5BDCB7078FF7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03C24E-AAD4-276A-6CA1-F00EAB4A9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5" y="1295320"/>
            <a:ext cx="9707330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9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8CD80-F724-36E3-2679-3CE2AEC08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08867711-DBA1-5B84-16F0-2695FE7D26C5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2FAAE7-B1B0-5F33-8050-73B155AFF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7" y="1061707"/>
            <a:ext cx="9850225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9C965-00BC-955A-165E-965DAEBD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9543C273-93B1-02CE-61BF-7F2B5CD2F081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D4C566-12E3-6879-06F1-664F11300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82" y="1022555"/>
            <a:ext cx="9745435" cy="55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02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C835D-2F73-B0C2-5919-3C4D2F0A5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169866E4-12AC-F24A-F46D-B8A4EFD1C0FE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C67288-7E87-4308-82B3-9AE0C8632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45" y="1022555"/>
            <a:ext cx="9735909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27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E22C4-B12B-A9EB-614E-8D11E865F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6FCCBEFD-8CF8-2B4F-0738-9777DC5D38EA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E7395F-6412-19C9-2FC8-BA446319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1" y="1022555"/>
            <a:ext cx="9869277" cy="559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4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16" y="409750"/>
            <a:ext cx="9733219" cy="612805"/>
          </a:xfrm>
        </p:spPr>
        <p:txBody>
          <a:bodyPr rtlCol="0"/>
          <a:lstStyle/>
          <a:p>
            <a:pPr rtl="0"/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3BF3BA-EAA3-0182-28ED-F060F0007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40" y="1111081"/>
            <a:ext cx="9812119" cy="168616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2C830E8-F0B1-A10A-1573-DA49E6327D40}"/>
              </a:ext>
            </a:extLst>
          </p:cNvPr>
          <p:cNvSpPr txBox="1"/>
          <p:nvPr/>
        </p:nvSpPr>
        <p:spPr>
          <a:xfrm>
            <a:off x="1189940" y="3038168"/>
            <a:ext cx="9812119" cy="2917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1800" u="sng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más importantes son</a:t>
            </a: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Entidad económica                d. Principio de costo histórico</a:t>
            </a: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Periodo contable                    e. Principio de revelación suficiente</a:t>
            </a: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 Principio de devengado          f. Principio de prudencia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g. Principio de uniformidad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h. Principio de materialidad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                                     </a:t>
            </a: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i. Principio de negocio en marcha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EC11-B9D6-3ECC-D191-E51983453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AF3302A4-579E-2D86-615B-F2403BF02233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2A4E8D0-4085-734E-AB7C-33B9BD6EE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24" y="1096919"/>
            <a:ext cx="9678751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9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6DAA4-1639-B722-FE44-FB1174A8F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915B1B90-26CC-7E92-F8F2-D227EE7CB525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07119D-0830-DE6B-0B92-C1CB009C5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67" y="940351"/>
            <a:ext cx="9431066" cy="23815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88FBF15-72A0-A2A3-DC07-90227E59E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519" y="3321933"/>
            <a:ext cx="9754961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64108-C5F0-4364-D883-865D24331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6EF26AB1-8E4A-3F71-E5ED-E9ABB68C7B98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B6A60B-2919-D809-606C-03E18E1A9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24" y="943897"/>
            <a:ext cx="9678751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6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EC875-EE85-BBFC-300F-060E1BF2E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70A01A4-B66A-347D-8FA8-58282A93A803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B5C433-63DF-5054-BFCD-D935D3F31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24" y="999190"/>
            <a:ext cx="9678751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00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38557-9792-F347-9ADB-886148EBB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A1DFFAE6-0B31-2AF1-74FA-3AC9B41E50AF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8B6FA8-F061-FA55-DE19-AD99781F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61" y="1022555"/>
            <a:ext cx="9688277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24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8E597-CE6B-D5E0-7EF7-5AA241346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C17838C2-B6A1-7539-6223-B2A94638168E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C8F2FB-E21B-54D4-BFB7-64DE677DF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25" y="1124193"/>
            <a:ext cx="9497750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98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D761E-4735-A547-D9A0-C79B201F6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A189D4EA-699B-8F45-6B58-C429B8ED9ED9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14A628-8AC8-D526-8463-C31603949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206" y="947251"/>
            <a:ext cx="5639587" cy="3620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514B34F-6795-F575-9E2F-8B3DFB46698E}"/>
              </a:ext>
            </a:extLst>
          </p:cNvPr>
          <p:cNvSpPr txBox="1"/>
          <p:nvPr/>
        </p:nvSpPr>
        <p:spPr>
          <a:xfrm>
            <a:off x="1425676" y="1358413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Postulado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5FE825-E876-6704-66A7-75B195C50E16}"/>
              </a:ext>
            </a:extLst>
          </p:cNvPr>
          <p:cNvSpPr txBox="1"/>
          <p:nvPr/>
        </p:nvSpPr>
        <p:spPr>
          <a:xfrm>
            <a:off x="4891551" y="1327707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Función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AC9D84-076E-1539-DA9C-B0A114B2EE35}"/>
              </a:ext>
            </a:extLst>
          </p:cNvPr>
          <p:cNvSpPr txBox="1"/>
          <p:nvPr/>
        </p:nvSpPr>
        <p:spPr>
          <a:xfrm>
            <a:off x="8709315" y="1345810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Utilidad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5A61941-D881-91D3-EDAA-B6C7054BC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35" y="1697039"/>
            <a:ext cx="10069330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2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4D5D4-D2E1-9D66-A6D1-6135231DC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309F9D83-5F12-E3C0-DC66-B70EA34CF12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B0726E-2C50-C717-586F-549064D87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206" y="947251"/>
            <a:ext cx="5639587" cy="3620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996311B-6818-E7E0-B56B-B2E803CC32E0}"/>
              </a:ext>
            </a:extLst>
          </p:cNvPr>
          <p:cNvSpPr txBox="1"/>
          <p:nvPr/>
        </p:nvSpPr>
        <p:spPr>
          <a:xfrm>
            <a:off x="1425676" y="1358413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Postulado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468BB6-FDAA-759E-2330-E9BE80F1CC53}"/>
              </a:ext>
            </a:extLst>
          </p:cNvPr>
          <p:cNvSpPr txBox="1"/>
          <p:nvPr/>
        </p:nvSpPr>
        <p:spPr>
          <a:xfrm>
            <a:off x="4891551" y="1327707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Función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FF0447-954D-E8A6-D68E-87A933C20746}"/>
              </a:ext>
            </a:extLst>
          </p:cNvPr>
          <p:cNvSpPr txBox="1"/>
          <p:nvPr/>
        </p:nvSpPr>
        <p:spPr>
          <a:xfrm>
            <a:off x="8709315" y="1345810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Utilidad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91CFA5-1D5A-D7DD-B298-5AF887C73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149" y="1645110"/>
            <a:ext cx="10021699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52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9E5D7-C50E-C2CF-1C7A-66E5561D7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E3DDC59-1206-CF15-D9D7-50F9927542FF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4D8A2E-A355-E9A6-D672-2B9FBC961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206" y="947251"/>
            <a:ext cx="5639587" cy="3620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7DA4B3F-092F-B349-3069-C9C0E8C692D6}"/>
              </a:ext>
            </a:extLst>
          </p:cNvPr>
          <p:cNvSpPr txBox="1"/>
          <p:nvPr/>
        </p:nvSpPr>
        <p:spPr>
          <a:xfrm>
            <a:off x="1425676" y="1358413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Postulado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51B1F6-4B97-6133-4523-7EBCA5AEE704}"/>
              </a:ext>
            </a:extLst>
          </p:cNvPr>
          <p:cNvSpPr txBox="1"/>
          <p:nvPr/>
        </p:nvSpPr>
        <p:spPr>
          <a:xfrm>
            <a:off x="4891551" y="1327707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Función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A3AAB2-FA4F-326B-02DC-86DE3114F23E}"/>
              </a:ext>
            </a:extLst>
          </p:cNvPr>
          <p:cNvSpPr txBox="1"/>
          <p:nvPr/>
        </p:nvSpPr>
        <p:spPr>
          <a:xfrm>
            <a:off x="8709315" y="1345810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Utilidad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9FE2368-5317-3F79-E99F-E6D541DCA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23" y="1715142"/>
            <a:ext cx="10040751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35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86833-8AFB-4FD5-7ACA-E23A4DC76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B1BD48B7-15B9-80F1-CF6C-9424E80B078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7716CF-A4FC-5113-E8A2-D348F1A72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61" y="1022555"/>
            <a:ext cx="9688277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9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902F8A3D-481D-1DE7-5607-622BB241CD0A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97412F-FCEA-12B3-D288-82682897A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65" y="1022555"/>
            <a:ext cx="4982270" cy="362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93880A-947F-4BE1-DB6C-46953F719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03" y="1523138"/>
            <a:ext cx="9983593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06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63060-1C89-70F0-2FD4-F2A70697B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30021233-F11F-C87A-06E1-D400860242D4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08A547-AB58-F766-C550-AC87FF28A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0" y="994706"/>
            <a:ext cx="10021699" cy="5620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02CB39-FD18-08F6-1700-EFCAE20B6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230" y="1722653"/>
            <a:ext cx="9783540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4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02F8E-63AF-224D-588F-B199B22EC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B9C5502-6B85-FE77-0267-E5441952BBB4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CC85A4-BCDD-AA93-4417-454AAA3BF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0" y="994706"/>
            <a:ext cx="10021699" cy="56205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0DB577A-52B3-AF60-FB3B-97C819FD2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519" y="1607511"/>
            <a:ext cx="9754961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1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260DC-6666-FB53-7169-C208AD509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1A602C42-F337-1573-08E3-75B92C792AA7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DDC33D-4003-CE86-AEEA-65F8B20EF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14" y="1204904"/>
            <a:ext cx="9650172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8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0CD6A-512C-001C-4344-6F389B8CF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56183195-9B76-ACDE-A988-353C6FAFBD1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Balance General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0751C1-07E2-38AB-6993-5CA1390D4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88" y="1022555"/>
            <a:ext cx="9669224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40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69ACE-9B6B-DAC2-65BB-755E6DD0B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CEA32AD6-CDB5-C2A4-4BF7-D4A2435013C0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Balance General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1FCFB8-2E5C-2DFF-5E6F-1C58E3038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68" y="1022555"/>
            <a:ext cx="8858864" cy="562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39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BE46E-951A-2F40-1602-0EDC74EB8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D016CD0D-B7CE-AA04-DBEA-6CC880BA890A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Balance General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2D7A37-B3CA-4403-0CAD-EAE661E2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1" y="1121304"/>
            <a:ext cx="9840698" cy="4858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EDA2984-B2D8-7E7F-6AFA-7C8D6556A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1" y="1761892"/>
            <a:ext cx="9793067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61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A2519-3648-22FA-C1FB-C43D3A3D8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A4D21E9D-3CE7-C5C8-F8C7-25DA5EFCD185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Balance General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5A614E-1A55-3AC0-AEBE-29E1ABCBE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1" y="1121304"/>
            <a:ext cx="9840698" cy="4858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F4A812-42B0-87AD-8E88-15B7BEA5E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572" y="1705896"/>
            <a:ext cx="9716856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91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AE188-E1F9-914B-0DD9-25C4FB59A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D2807A4D-C744-89F9-B3D3-4BB1B91B3C87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Balance General</a:t>
            </a:r>
            <a:endParaRPr lang="es-MX" sz="4000" dirty="0">
              <a:solidFill>
                <a:schemeClr val="accent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6124B4-0B0C-A0D6-224A-65A7EC17B82C}"/>
              </a:ext>
            </a:extLst>
          </p:cNvPr>
          <p:cNvSpPr txBox="1"/>
          <p:nvPr/>
        </p:nvSpPr>
        <p:spPr>
          <a:xfrm>
            <a:off x="761998" y="1022555"/>
            <a:ext cx="10672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Ejemplo de un balance general típico de una pequeña empresa comercial, como una tienda minorista o un negocio de servicios.</a:t>
            </a:r>
            <a:endParaRPr lang="es-MX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DFAE26-F374-3D5F-339D-01DF440C3E6A}"/>
              </a:ext>
            </a:extLst>
          </p:cNvPr>
          <p:cNvSpPr txBox="1"/>
          <p:nvPr/>
        </p:nvSpPr>
        <p:spPr>
          <a:xfrm>
            <a:off x="761998" y="1696915"/>
            <a:ext cx="10672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Supongamos que esta pequeña empresa vende productos electrónicos y accesorios. Su estructura financiera es bastante común para negocios de este tipo y refleja cómo se organizan los recursos y obligaciones.</a:t>
            </a:r>
            <a:endParaRPr lang="es-MX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9FBD1E-6302-BE6F-8B86-84340994EC89}"/>
              </a:ext>
            </a:extLst>
          </p:cNvPr>
          <p:cNvSpPr txBox="1"/>
          <p:nvPr/>
        </p:nvSpPr>
        <p:spPr>
          <a:xfrm>
            <a:off x="761998" y="2696704"/>
            <a:ext cx="10672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Explicación de los elementos:</a:t>
            </a:r>
            <a:endParaRPr lang="es-MX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5BFF19C-7CC4-02C6-AEA9-260F435E7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171" y="3096814"/>
            <a:ext cx="9031657" cy="27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4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085B0-03BD-6DA0-D557-6D7372A33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B74B64CC-02C5-662B-DBA5-2371D62C63A7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Balance General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E57F8A-4734-C84D-8AFB-714F46E80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93" y="1022555"/>
            <a:ext cx="9774014" cy="3524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9EF446C-CB74-0DCD-7C59-6C6228F1E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14" y="1530987"/>
            <a:ext cx="9802593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52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F14EA-9706-0665-1718-5F1FEA0DE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BB5FB6E1-2FBF-0C13-D33B-0B8C72A5F85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Balance General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B8AD77-809E-EDE5-8F86-CAA2D789A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652" y="1022555"/>
            <a:ext cx="9090695" cy="356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E65C9-889B-7BC1-1F3C-95B8DB618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F84A5B7E-5FD3-F462-86DD-17B205DAEE46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5A81D3-B3BF-BBF8-2B7B-4377BC59E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65" y="1022555"/>
            <a:ext cx="4982270" cy="3620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8657141-CBA5-8B3D-3886-0E87480BA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30" y="1550260"/>
            <a:ext cx="9602540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30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FBD70-34D7-1499-54A8-D570A24F3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D6B80F71-7CE8-1206-D393-AB8CB58B4A1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2.- Balance General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9A225D-787B-2A9F-22D4-CED504F4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93" y="1022555"/>
            <a:ext cx="9774014" cy="3524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1ABAA6-D31E-D1DC-F990-E01A2DFAD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93" y="1485543"/>
            <a:ext cx="9783540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08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59A82-B3DB-17CB-B41F-E1A17ED82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1F01A0A1-6D8C-3804-80F7-385868E265B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Estado de Resultados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68DDFA-AB11-0378-6899-AE753A771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19" y="1022555"/>
            <a:ext cx="9754961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18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325D-4519-3483-72A4-87CB8D853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DEDD4BDD-EA98-437F-71B3-EA960F046350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Estado de Resultados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F96DB6-2B1A-B51E-38FD-9D8A00A20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148" y="970936"/>
            <a:ext cx="8763703" cy="547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29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0D729-2EB1-6033-8994-45A53E7D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D3E2075-0FF0-BE52-BAAE-5226D8BFBF1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Estado de Resultados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661735-6294-128D-0A1C-67B19CA1D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66" y="1022555"/>
            <a:ext cx="9793067" cy="4191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21090B-7393-35EA-F5D6-F5B8BF2D9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66" y="1554586"/>
            <a:ext cx="9754961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14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1B8F2-0609-3E49-AC94-B52623D32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D0B15416-A177-BA4C-5017-2634CE3FC698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Estado de Resultados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A05B77-D49B-7264-27B7-CF0C8A103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1" y="1559829"/>
            <a:ext cx="9840698" cy="39153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62E091-E832-E574-80BA-E95D3392D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66" y="1022555"/>
            <a:ext cx="9793067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56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540E-474A-6249-834C-B68165892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84925AF5-CEAB-D730-2CB3-EB8E5B3FEDB1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Estado de Resultados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8B81B5-17AE-AB15-ED1B-2F2EDDEBC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7" y="328181"/>
            <a:ext cx="5930013" cy="7676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B48B7EF-09DC-CF68-BC1D-5A117D3DD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940" y="1016968"/>
            <a:ext cx="9812119" cy="4858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3C123F-D605-0AD0-1EDC-AECC18A80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940" y="1629774"/>
            <a:ext cx="9812119" cy="49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769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E5C0B-1798-062B-B051-B5B847B7F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A23EAB7C-FAB9-453F-3BC5-A2C6657B78AC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Estado de Resultados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8B9A36-7BE9-12F0-BCE2-9760DCC35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7" y="328181"/>
            <a:ext cx="5930013" cy="7676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3F21EC3-618F-1826-7F69-A8878EA9C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858" y="1329387"/>
            <a:ext cx="10050278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73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7FCF4-B36C-3595-6DBE-F9D83C9C7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726F890D-DCB5-4739-04AD-AD9F139E0F79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Estado de Resultados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06639B-88DB-A127-1496-C16DBAFBA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7" y="328181"/>
            <a:ext cx="5930013" cy="7676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510D742-DF27-3203-BEE3-2DB75FC16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1361" y="1104124"/>
            <a:ext cx="9869277" cy="8002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DAC7672-BDFE-D298-D5BC-358E4BBC1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1361" y="1912666"/>
            <a:ext cx="10021699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28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87943-8DEE-5AE4-504E-4B32BCF48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D9C1B97D-9612-E4D1-7BEE-EECB30EB8DD3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Estado de Resultados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5544F9-E723-F3D6-A843-D9E5FB3D6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7" y="328181"/>
            <a:ext cx="5930013" cy="7676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855856-EDF4-9216-6E0F-6E1BE8386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779" y="1204402"/>
            <a:ext cx="10288436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38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08A76-A7A5-E0E1-B7D2-2F8158195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D8BD4460-574B-77BA-D2BC-AD207DD948C1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3.- Estado de Resultados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9967AB-C157-EB10-11A9-8A47A4E93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7" y="328181"/>
            <a:ext cx="5930013" cy="7676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B13956B-19A0-A2C9-684D-F72E3940F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387" y="1290339"/>
            <a:ext cx="10031225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2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F4D07-7FF2-84C5-391F-565E29C35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1853E93A-9301-0FEF-6C28-BC222430A02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E52CD5-C2E9-707F-0DBA-112B015F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65" y="1022555"/>
            <a:ext cx="4982270" cy="3620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7414F6-8509-1E02-11C7-9C7F8C0E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61" y="1391930"/>
            <a:ext cx="9688277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16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FA688-D27A-D9FF-6336-4FE2B012B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FE55967C-D38E-2140-A644-013028DA758E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Estado de Flujo de Efectivo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D8EF3D-69EF-5B3C-BF0D-DDF1BF2AF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93" y="1022555"/>
            <a:ext cx="9774014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5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839A2-3CCA-20E6-C4A7-87AE33D35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54A2DFBE-FA60-E7FE-FA97-03EB249768B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Estado de Flujo de Efectivo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1E102D-B4D0-9E45-2681-06DC56A47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67" y="1039761"/>
            <a:ext cx="9612066" cy="4667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16E83C-4E8B-74CD-1C99-A12A83F7F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30" y="1733398"/>
            <a:ext cx="9421540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8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6518D-88E1-CB44-1E77-D98ED8083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03559CCD-603F-7509-0411-A4C2BAADF093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Estado de Flujo de Efectivo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6CCAC3-9711-7346-BE82-6C51F775F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6257" y="363678"/>
            <a:ext cx="4315427" cy="7049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C3CBE9A-AA78-6D9F-1A30-6FA6DAC1C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81" y="1079090"/>
            <a:ext cx="11374437" cy="3429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197EA92-980A-A61D-D8F6-AFB340A89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97" y="1619129"/>
            <a:ext cx="11507806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03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4A447-6800-AC02-EDFE-4F3E33759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2AC146ED-770E-F2CC-B8FC-1F9201BE720D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Estado de Flujo de Efectivo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62BB03-244D-7204-8708-12E3B1F55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6257" y="363678"/>
            <a:ext cx="4315427" cy="7049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5E54BCE-DAF6-7DEC-D346-107E675DF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81" y="1079090"/>
            <a:ext cx="11374437" cy="3429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06BDB7B-1F4A-24D2-0DB5-AC97884C0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81" y="1478573"/>
            <a:ext cx="11469701" cy="50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52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DE008-FBB3-0088-7426-0E60BEF76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91EA3A65-B689-2AEC-87AA-73371819C450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Estado de Flujo de Efectivo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E755A4A-DB7B-70EB-63FB-A15D4AE4F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6257" y="363678"/>
            <a:ext cx="4315427" cy="704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A176D7-BD68-4B75-B908-2809B41E7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401" y="1131904"/>
            <a:ext cx="9831172" cy="4001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1091DEF-697F-4C9A-889B-5B3D186FD7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8993" y="1871445"/>
            <a:ext cx="9774014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495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02548-CF74-F16D-FF98-C3595117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735F9AE6-12EE-5467-A45A-F25D5943A2D1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Estado de Flujo de Efectivo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9839B24-A903-B693-54C8-A066BB9AB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6257" y="363678"/>
            <a:ext cx="4315427" cy="704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50A2F-E320-DCA3-4983-C7889F9D4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401" y="1131904"/>
            <a:ext cx="9831172" cy="4001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BA5CB7-77B5-7954-49E5-686562160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440" y="1866682"/>
            <a:ext cx="9993120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523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302C5-AE57-5A37-17A8-C37B88A10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78317CB8-D084-E854-B1F6-81F8661345FC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Estado de Flujo de Efectivo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E0A50F-A992-DD63-2962-9D2C6BB73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6257" y="363678"/>
            <a:ext cx="4315427" cy="704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CCA8B0-01D2-F4FD-2B63-E71E60F76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401" y="1131904"/>
            <a:ext cx="9831172" cy="4001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5B3FAA-DBDB-5F6D-04E2-97C789A44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0414" y="1595288"/>
            <a:ext cx="9831172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392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B482E-FD41-3D06-1C76-55C191FE1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4EF61E85-3C8C-6890-2485-97C3FEAA4E39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Estado de Flujo de Efectivo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CB2C7E-DACB-5C69-F496-40A1D19CB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6257" y="363678"/>
            <a:ext cx="4315427" cy="704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9765C0-3D84-D252-8FD4-976DB463B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401" y="1131904"/>
            <a:ext cx="9831172" cy="4001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58D4514-92A7-6BCD-151C-1780F17F6E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0887" y="1532010"/>
            <a:ext cx="9850225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372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36BEC-9FC7-CE9B-6310-258F2EB9D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4FD6318A-F2E0-09B4-3D27-92CE8D38372D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4.- Estado de Flujo de Efectivo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38D767-035F-4ED1-CBB6-BB5D9DADB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6257" y="363678"/>
            <a:ext cx="4315427" cy="7049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C7DAF3-5464-03D7-BB03-D10AE03B0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045" y="1114698"/>
            <a:ext cx="9735909" cy="4382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497125-F2F9-3DF0-9610-73BF9893E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572" y="1652339"/>
            <a:ext cx="9716856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109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1D081-61A6-B950-7A1A-ABE981E5B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F4DDA7D3-1F20-A5A8-58A7-573AF2BF9E6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Estado de Variaciones del Capital Contable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DE2C7EA-A8BE-E5F8-2410-A9B26A0A2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51" y="1022555"/>
            <a:ext cx="9297698" cy="55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1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90733-0B9B-B80E-BE87-1417DB58F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8397E52F-5C65-4D8A-30F1-6A714EE9202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2339B87-6B05-B4DD-43F4-1C1D61A91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07" y="1022555"/>
            <a:ext cx="4915586" cy="3334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7ACF2-00B0-6ACC-69D6-189360DD5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282" y="1355977"/>
            <a:ext cx="9745435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210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115F-B606-C3CE-23DF-74B1BE123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818C40F-AF30-91A6-A564-739117509EAF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Estado de Variaciones del Capital Contable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841EF9-70FA-C12E-8C1B-B5BFD595F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77" y="1165664"/>
            <a:ext cx="9459645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966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4CAB9-0ED4-89EC-5124-9D28F3935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91D8E8B7-3C68-B104-44AC-48C126FAC874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Estado de Variaciones del Capital Contable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A198A2-6385-1EF7-D03B-C2D3489E8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2746" y="1022555"/>
            <a:ext cx="6563641" cy="7906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279B53-D7FA-EC0B-F803-90150A820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914" y="1921083"/>
            <a:ext cx="9650172" cy="6954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E4B5CF-559F-A294-ED0A-8332B4A46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914" y="2711768"/>
            <a:ext cx="9754961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52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EBE9E-90B1-C793-7063-3119A8D58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30BD8476-3F93-8672-884F-D358B65E3D60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Estado de Variaciones del Capital Contable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170F08-4373-789E-8676-34FE59B5D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2746" y="1022555"/>
            <a:ext cx="6563641" cy="79068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42CF0FD-3885-3A93-A50C-A5E79312B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6915" y="1920033"/>
            <a:ext cx="7478169" cy="3238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9454D4-01E9-5978-2059-AC006E654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651" y="2333472"/>
            <a:ext cx="9840698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386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6FC8E-9DFF-C089-D3D8-8ED679C63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04C062EB-503A-E122-09DC-A9B8AC4BB811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Estado de Variaciones del Capital Contable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9BD3B7-821F-8F5D-65B7-CC445E270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2746" y="1022555"/>
            <a:ext cx="6563641" cy="79068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F15D8BD-4555-D2B4-48E4-664E008EE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6915" y="1920033"/>
            <a:ext cx="7478169" cy="3238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F50A2A-1408-E5E1-14B2-BBD06DB7B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308" y="2350721"/>
            <a:ext cx="9907383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271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EAABF-04D9-D121-6823-9E0F06B50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8606FC91-C1C6-875E-7516-188A41BB3535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Estado de Variaciones del Capital Contable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EE4514-FA7B-F906-0E97-D05DD5012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2746" y="1022555"/>
            <a:ext cx="6563641" cy="7906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C33183-CC4D-7650-8459-DC697BF55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316" y="1879608"/>
            <a:ext cx="7440063" cy="2953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9E19156-E6AE-91A5-B7CE-1A35CB6BDA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651" y="2350256"/>
            <a:ext cx="9840698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007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66C5C-B488-3D3D-00DB-85E0BC7CC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DB0804F4-301D-44EE-E878-17E9D0C6D78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Estado de Variaciones del Capital Contable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5BBEF9-28AD-0048-6478-648FE1B52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2746" y="1022555"/>
            <a:ext cx="6563641" cy="79068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D350C34-74A5-BD91-378D-22603757A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316" y="1879608"/>
            <a:ext cx="7440063" cy="2953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E06B21D-0CFF-43B5-9070-AC91AE0AE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914" y="2241292"/>
            <a:ext cx="10012172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802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8CE6C-F877-12DE-2DC0-728633977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6877BA4C-BC6F-B22C-B77B-E045BA6BFF02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5.- Estado de Variaciones del Capital Contable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72B5CC-7D61-A795-59F4-153F04E2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2746" y="1022555"/>
            <a:ext cx="6563641" cy="7906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E1A61AB-CD34-5757-EC3C-3A91BC452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161" y="1813240"/>
            <a:ext cx="4553585" cy="3238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6EB603D-91EB-7825-B3F0-BD5A67A0A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203" y="2230607"/>
            <a:ext cx="9621593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077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9208D-8541-1BC2-F233-DE7DCCCD9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94A389-046C-20EE-F48E-2E5AD28BD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010" y="362079"/>
            <a:ext cx="7783011" cy="3524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8E01696-30AD-BE59-6025-4074D4739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440" y="1333207"/>
            <a:ext cx="9993120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54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C0AD2-6B43-507B-B946-6CF7BE9CA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6C2E949-5229-DEBA-476E-3197B1434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010" y="362079"/>
            <a:ext cx="7783011" cy="3524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199491F-F810-3933-EF0C-2003C11A7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861" y="1256997"/>
            <a:ext cx="1005027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962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7C096-0A89-6FC5-B9B8-A06F32926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E3B7A5-D36E-AE21-5321-F36D105B9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368" y="337039"/>
            <a:ext cx="5820587" cy="3238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ED9ED35-ECFB-A0AE-F10C-44CDB40A2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177" y="1371313"/>
            <a:ext cx="9459645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47CEA-7F09-0A68-6742-FB67ADB64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E4738F72-7E80-9A27-39B4-AF169AFEC239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3B1F1C-6C4E-26C4-A6F1-2E043D7D2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07" y="1022555"/>
            <a:ext cx="4915586" cy="3334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716507A-BAC8-B161-CC3A-60407F911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66" y="1526530"/>
            <a:ext cx="9793067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071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3C99A-0982-A984-99F1-158655D59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5AD5281-7DE2-FD2C-D3E1-EACA70829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368" y="337039"/>
            <a:ext cx="5820587" cy="32389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5DE70C-5C98-2395-FF3D-D6ED91551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651" y="1385602"/>
            <a:ext cx="9478698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584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156E3-F440-0F30-869A-8A62BA0BD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129D23-7BE0-2FF6-48C4-E0FB691C6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226" y="416004"/>
            <a:ext cx="1638529" cy="3429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9A11F20-F623-468F-9B91-AA5F87EDF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56" y="1299291"/>
            <a:ext cx="9764488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E3BFD-A26E-5E30-461A-4B55E2E10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C7D62A5C-49CD-B37B-3CEB-4111A638332B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F87EF72-F9A7-1EAA-FA39-AD00F4294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07" y="1022555"/>
            <a:ext cx="4915586" cy="3334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C41E1FA-114A-C913-7780-7A27806E3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61" y="1520459"/>
            <a:ext cx="9688277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6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23ECE-188B-5918-A0B1-D90FC92DA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0B88D6E9-A39A-54B2-C3EB-2ABC15CF06BC}"/>
              </a:ext>
            </a:extLst>
          </p:cNvPr>
          <p:cNvSpPr txBox="1">
            <a:spLocks/>
          </p:cNvSpPr>
          <p:nvPr/>
        </p:nvSpPr>
        <p:spPr>
          <a:xfrm>
            <a:off x="610316" y="409750"/>
            <a:ext cx="9733219" cy="61280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</a:rPr>
              <a:t>1.- Estados financieros básicos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865CDD5-AC06-9E37-226F-85833E588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07" y="1022555"/>
            <a:ext cx="4915586" cy="3334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DD6A31-CF21-1902-C0AC-1253018A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361" y="1511365"/>
            <a:ext cx="9869277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23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1403_TF44868783.potx" id="{19B36FD4-BEC7-4A15-837B-56C2F30306C6}" vid="{2A60D69B-1E3C-4588-AB77-703F0BFF6F0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clásica audaz y sofisticada</Template>
  <TotalTime>634</TotalTime>
  <Words>490</Words>
  <Application>Microsoft Office PowerPoint</Application>
  <PresentationFormat>Panorámica</PresentationFormat>
  <Paragraphs>88</Paragraphs>
  <Slides>71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7" baseType="lpstr">
      <vt:lpstr>Aptos</vt:lpstr>
      <vt:lpstr>Arial</vt:lpstr>
      <vt:lpstr>Calibri</vt:lpstr>
      <vt:lpstr>Calibri Light</vt:lpstr>
      <vt:lpstr>Corbel</vt:lpstr>
      <vt:lpstr>Tema de Office</vt:lpstr>
      <vt:lpstr>Contabilidad para no contadores</vt:lpstr>
      <vt:lpstr>1.- Estados financieros básicos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Yoan arana</dc:creator>
  <cp:lastModifiedBy>Yoan arana</cp:lastModifiedBy>
  <cp:revision>78</cp:revision>
  <dcterms:created xsi:type="dcterms:W3CDTF">2025-05-24T16:40:23Z</dcterms:created>
  <dcterms:modified xsi:type="dcterms:W3CDTF">2025-05-30T04:12:15Z</dcterms:modified>
</cp:coreProperties>
</file>